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notesMasterIdLst>
    <p:notesMasterId r:id="rId26"/>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Bienvenue dans le module 1. Aujourd'hui on pose la fondation de tout le reste : comprendre ce qu'est réellement un grand modèle de langage. Annoncez que le cours est technique mais accessible, qu'aucun bagage en apprentissage machine n'est requis, et que chaque concept du jour sera approfondi dans les chapitres suivants.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Deux messages : (1) la génération est une boucle — le modèle relit tout le contexte à chaque token, c'est pour ça que les longues réponses coûtent cher ; (2) la température est le premier réglage que vos équipes utiliseront en pratique. Règle simple : tâches d'analyse → température basse ; tâches créatives → plus haute. Demandez-leur dans quel cas ils mettraient 0 (ex. : extraction de montants d'une facture).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Treize lignes suffisent. Faites remarquer la structure messages : c'est une API sans état — si on veut une « conversation », c'est notre code qui renvoie tout l'historique à chaque appel. Conséquence directe : la facturation au token d'entrée, et la fenêtre de contexte comme limite dure (section 4). Exercice ce soir : modifier ce script.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Trois étapes à connaître pour comprendre coûts, comportements et limites.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Analogie utile : le pré-entraînement donne la culture générale, l'alignement donne l'éducation et les manières, l'inférence est la vie active — sans plus jamais retourner à l'école. Le chapitre 4 détaillera le fine-tuning et le RLHF. Question à poser au groupe : pourquoi un modèle de base brut est-il inutilisable comme assistant ? (Il complète le texte au lieu de répondre.)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Deux conséquences directes du « modèle figé ». La première surprend les utilisateurs : « je lui ai déjà dit hier ! » — non, chaque session repart de zéro, sauf si l'application réinjecte l'information. La seconde fonde tout le chapitre 5 : pour des données récentes ou internes, il faut apporter l'information au modèle, pas la lui demander.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à la fois simple et structurant pour les usages d'entreprise.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Chiffres de mi-2026 : 128k à 200k tokens en standard, 1M en premium chez Anthropic, 2M chez Google. Traduisez en concret : 1M de tokens ≈ 1 200 pages A4 en français. Attention au réflexe « je mets tout dans le contexte » : coût au token d'entrée, latence, et dilution de l'attention. Le RAG (chapitre 5) est souvent plus efficace que la force brute.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section qui évite les incidents en production.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mot important du titre : structurelles. Ces limites découlent de la nature même du système (prédiction statistique, modèle figé) — on les gère, on ne les « corrige » pas. L'hallucination est la plus dangereuse car la réponse fausse est fluide et confiante. Donnez un exemple vécu si possible : une référence inventée, un article de loi fabriqué.</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slide à mémoriser. Posture saine : puissant comme assistant, dangereux comme oracle. En pratique chez INSSE : on commence par les cas où l'erreur est peu coûteuse et la vérification facile, et on garde l'humain dans la boucle pour tout livrable engageant.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Quatre objectifs concrets et vérifiables — le quiz de ce soir portera exactement sur ces quatre capacités. Insistez : à la fin de la séance, chacun doit pouvoir expliquer un LLM à un collègue non technique en deux minutes.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du marché à la mi-2026 — à actualiser régulièrement, ça bouge vite.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Quatre forces complémentaires plutôt qu'un gagnant unique : GPT-5.5 sur l'agentique, Claude Opus 4.7 sur le code et la sûreté, Gemini 3.1 Pro sur le rapport performance/prix et les contextes géants, Mistral sur la souveraineté. Critères de choix pour nous : qualité sur LA tâche visée, coût par token, latence, contexte, hébergement, conformité. Et rappel : ce slide se périme en quelques mois.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Atterrissage concret : trois familles d'usages internes et une méthode de démarrage. Invitez chacun à identifier UN cas dans son quotidien qui respecte la règle « erreur peu coûteuse, vérification facile » — ce sera la discussion d'ouverture de la prochaine séance.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Récapitulatif des erreurs vues en entreprise. Sur le piège 1 : le débat philosophique sur la « compréhension » reste ouvert, mais opérationnellement, raisonner en probabilités donne les bons réflexes. Les pièges 2-4 seront résolus techniquement dans les chapitres 4, 5 et 6.</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Clôturez sur les trois idées-forces, puis annoncez le programme : demain on ouvre le capot avec la tokenisation et les embeddings — comment le texte devient des nombres. Quiz de validation ce soir sur les quatre objectifs du début. Merci à tous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Parcourez le plan rapidement — 30 secondes. Le fil rouge : on part de l'intuition, on ouvre la mécanique, puis on regarde les conséquences pratiques (limites, choix de modèles). Les chapitres 2 à 6 du module reprendront chacun de ces points en profondeur.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la plus importante du chapitre : si une seule idée doit rester, c'est celle-ci.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Faites le parallèle avec le clavier prédictif, puis cassez-le immédiatement : la différence n'est pas la nature de la tâche, c'est l'échelle et le contexte. Le téléphone regarde 2-3 mots ; le LLM regarde toute la conversation, et il a « lu » des trillions de tokens. Montrez la distribution : le modèle ne « sait » pas que Paris est la capitale, il a appris que ce token suit massivement ce contexte.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C'est le résultat le plus surprenant de la décennie : en optimisant une tâche triviale à très grande échelle, des capacités non programmées apparaissent. Pour bien prédire la suite d'un texte de maths, il faut « faire » des maths ; pour prédire la suite d'un programme, il faut modéliser sa logique. Personne n'a codé ces capacités — elles sont un sous-produit statistique.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 trois confusions expliquent 90 % des mauvaises utilisations en entreprise. Exemple concret : demander « cite-moi l'article 12 de notre contrat » à un modèle sans lui fournir le contrat → il inventera un article plausible. C'est le pont parfait vers les hallucinations (section 5) et le RAG (chapitre 5).</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ouvre le capot — sans formules, avec les ordres de grandeur.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Donnez les ordres de grandeur sans entrer dans l'algèbre : des milliards à des centaines de milliards de paramètres, des trillions de tokens lus. Point clé pour les développeurs : tout est numérique de bout en bout — le chapitre 2 (tokenisation, embeddings) montre exactement comment le texte devient nombres.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image" Target="../media/image-24-2.png"/><Relationship Id="rId3" Type="http://schemas.openxmlformats.org/officeDocument/2006/relationships/slideLayout" Target="../slideLayouts/slideLayout1.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7589520" y="-1005840"/>
            <a:ext cx="2834640" cy="2834640"/>
          </a:xfrm>
          <a:prstGeom prst="ellipse">
            <a:avLst/>
          </a:prstGeom>
          <a:solidFill>
            <a:srgbClr val="6D28D9">
              <a:alpha val="32000"/>
            </a:srgbClr>
          </a:solidFill>
          <a:ln/>
        </p:spPr>
      </p:sp>
      <p:sp>
        <p:nvSpPr>
          <p:cNvPr id="3" name="Shape 1"/>
          <p:cNvSpPr/>
          <p:nvPr/>
        </p:nvSpPr>
        <p:spPr>
          <a:xfrm>
            <a:off x="-822960" y="3931920"/>
            <a:ext cx="2377440" cy="2377440"/>
          </a:xfrm>
          <a:prstGeom prst="ellipse">
            <a:avLst/>
          </a:prstGeom>
          <a:solidFill>
            <a:srgbClr val="0891B2">
              <a:alpha val="30000"/>
            </a:srgbClr>
          </a:solidFill>
          <a:ln/>
        </p:spPr>
      </p:sp>
      <p:sp>
        <p:nvSpPr>
          <p:cNvPr id="4" name="Text 2"/>
          <p:cNvSpPr/>
          <p:nvPr/>
        </p:nvSpPr>
        <p:spPr>
          <a:xfrm>
            <a:off x="548640" y="777240"/>
            <a:ext cx="8046720" cy="320040"/>
          </a:xfrm>
          <a:prstGeom prst="rect">
            <a:avLst/>
          </a:prstGeom>
          <a:noFill/>
          <a:ln/>
        </p:spPr>
        <p:txBody>
          <a:bodyPr wrap="square" lIns="0" tIns="0" rIns="0" bIns="0" rtlCol="0" anchor="ctr"/>
          <a:lstStyle/>
          <a:p>
            <a:pPr indent="0" marL="0">
              <a:buNone/>
            </a:pPr>
            <a:r>
              <a:rPr lang="en-US" sz="1300" b="1" spc="300" kern="0" dirty="0">
                <a:solidFill>
                  <a:srgbClr val="0891B2"/>
                </a:solidFill>
                <a:latin typeface="Trebuchet MS" pitchFamily="34" charset="0"/>
                <a:ea typeface="Trebuchet MS" pitchFamily="34" charset="-122"/>
                <a:cs typeface="Trebuchet MS" pitchFamily="34" charset="-120"/>
              </a:rPr>
              <a:t>AI · MODULE 1 — FONDATIONS TECHNIQUES DES LLM</a:t>
            </a:r>
            <a:endParaRPr lang="en-US" sz="1300" dirty="0"/>
          </a:p>
        </p:txBody>
      </p:sp>
      <p:sp>
        <p:nvSpPr>
          <p:cNvPr id="5" name="Text 3"/>
          <p:cNvSpPr/>
          <p:nvPr/>
        </p:nvSpPr>
        <p:spPr>
          <a:xfrm>
            <a:off x="548640" y="1417320"/>
            <a:ext cx="8229600" cy="1554480"/>
          </a:xfrm>
          <a:prstGeom prst="rect">
            <a:avLst/>
          </a:prstGeom>
          <a:noFill/>
          <a:ln/>
        </p:spPr>
        <p:txBody>
          <a:bodyPr wrap="square" lIns="0" tIns="0" rIns="0" bIns="0" rtlCol="0" anchor="ctr"/>
          <a:lstStyle/>
          <a:p>
            <a:pPr indent="0" marL="0">
              <a:buNone/>
            </a:pPr>
            <a:r>
              <a:rPr lang="en-US" sz="6000" b="1" dirty="0">
                <a:solidFill>
                  <a:srgbClr val="EAE8FF"/>
                </a:solidFill>
                <a:latin typeface="Trebuchet MS" pitchFamily="34" charset="0"/>
                <a:ea typeface="Trebuchet MS" pitchFamily="34" charset="-122"/>
                <a:cs typeface="Trebuchet MS" pitchFamily="34" charset="-120"/>
              </a:rPr>
              <a:t>Qu'est-ce qu'un LLM ?</a:t>
            </a:r>
            <a:endParaRPr lang="en-US" sz="6000" dirty="0"/>
          </a:p>
        </p:txBody>
      </p:sp>
      <p:sp>
        <p:nvSpPr>
          <p:cNvPr id="6" name="Text 4"/>
          <p:cNvSpPr/>
          <p:nvPr/>
        </p:nvSpPr>
        <p:spPr>
          <a:xfrm>
            <a:off x="548640" y="3063240"/>
            <a:ext cx="7863840" cy="457200"/>
          </a:xfrm>
          <a:prstGeom prst="rect">
            <a:avLst/>
          </a:prstGeom>
          <a:noFill/>
          <a:ln/>
        </p:spPr>
        <p:txBody>
          <a:bodyPr wrap="square" lIns="0" tIns="0" rIns="0" bIns="0" rtlCol="0" anchor="ctr"/>
          <a:lstStyle/>
          <a:p>
            <a:pPr indent="0" marL="0">
              <a:buNone/>
            </a:pPr>
            <a:r>
              <a:rPr lang="en-US" sz="2000" dirty="0">
                <a:solidFill>
                  <a:srgbClr val="B9B3E6"/>
                </a:solidFill>
                <a:latin typeface="Calibri" pitchFamily="34" charset="0"/>
                <a:ea typeface="Calibri" pitchFamily="34" charset="-122"/>
                <a:cs typeface="Calibri" pitchFamily="34" charset="-120"/>
              </a:rPr>
              <a:t>Chapitre 1 — Introduction aux modèles de langage</a:t>
            </a:r>
            <a:endParaRPr lang="en-US" sz="2000" dirty="0"/>
          </a:p>
        </p:txBody>
      </p:sp>
      <p:sp>
        <p:nvSpPr>
          <p:cNvPr id="7" name="Shape 5"/>
          <p:cNvSpPr/>
          <p:nvPr/>
        </p:nvSpPr>
        <p:spPr>
          <a:xfrm>
            <a:off x="548640" y="4069080"/>
            <a:ext cx="5212080" cy="603504"/>
          </a:xfrm>
          <a:prstGeom prst="rect">
            <a:avLst/>
          </a:prstGeom>
          <a:solidFill>
            <a:srgbClr val="4C1D95">
              <a:alpha val="75000"/>
            </a:srgbClr>
          </a:solidFill>
          <a:ln/>
        </p:spPr>
      </p:sp>
      <p:sp>
        <p:nvSpPr>
          <p:cNvPr id="8" name="Text 6"/>
          <p:cNvSpPr/>
          <p:nvPr/>
        </p:nvSpPr>
        <p:spPr>
          <a:xfrm>
            <a:off x="777240" y="4069080"/>
            <a:ext cx="5120640" cy="603504"/>
          </a:xfrm>
          <a:prstGeom prst="rect">
            <a:avLst/>
          </a:prstGeom>
          <a:noFill/>
          <a:ln/>
        </p:spPr>
        <p:txBody>
          <a:bodyPr wrap="square" lIns="0" tIns="0" rIns="0" bIns="0" rtlCol="0" anchor="ctr"/>
          <a:lstStyle/>
          <a:p>
            <a:pPr indent="0" marL="0">
              <a:buNone/>
            </a:pPr>
            <a:r>
              <a:rPr lang="en-US" sz="1400" dirty="0">
                <a:solidFill>
                  <a:srgbClr val="EAE8FF"/>
                </a:solidFill>
                <a:latin typeface="Calibri" pitchFamily="34" charset="0"/>
                <a:ea typeface="Calibri" pitchFamily="34" charset="-122"/>
                <a:cs typeface="Calibri" pitchFamily="34" charset="-120"/>
              </a:rPr>
              <a:t>Formation développeurs &amp; analystes  ·  INSSE  ·  45-60 min</a:t>
            </a:r>
            <a:endParaRPr lang="en-US" sz="1400" dirty="0"/>
          </a:p>
        </p:txBody>
      </p:sp>
      <p:pic>
        <p:nvPicPr>
          <p:cNvPr id="9" name="Image 0" descr="/tmp/logo.png">    </p:cNvPr>
          <p:cNvPicPr>
            <a:picLocks noChangeAspect="1"/>
          </p:cNvPicPr>
          <p:nvPr/>
        </p:nvPicPr>
        <p:blipFill>
          <a:blip r:embed="rId2"/>
          <a:stretch>
            <a:fillRect/>
          </a:stretch>
        </p:blipFill>
        <p:spPr>
          <a:xfrm>
            <a:off x="7269480" y="3611880"/>
            <a:ext cx="1417320" cy="10698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LA MÉCANIQUE</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Génération et température</a:t>
            </a:r>
            <a:endParaRPr lang="en-US" sz="2600" dirty="0"/>
          </a:p>
        </p:txBody>
      </p:sp>
      <p:sp>
        <p:nvSpPr>
          <p:cNvPr id="4" name="Shape 2"/>
          <p:cNvSpPr/>
          <p:nvPr/>
        </p:nvSpPr>
        <p:spPr>
          <a:xfrm>
            <a:off x="457200" y="1280160"/>
            <a:ext cx="1783080" cy="566928"/>
          </a:xfrm>
          <a:prstGeom prst="rect">
            <a:avLst/>
          </a:prstGeom>
          <a:solidFill>
            <a:srgbClr val="4C1D95"/>
          </a:solidFill>
          <a:ln/>
        </p:spPr>
      </p:sp>
      <p:sp>
        <p:nvSpPr>
          <p:cNvPr id="5" name="Text 3"/>
          <p:cNvSpPr/>
          <p:nvPr/>
        </p:nvSpPr>
        <p:spPr>
          <a:xfrm>
            <a:off x="457200" y="1280160"/>
            <a:ext cx="1783080" cy="566928"/>
          </a:xfrm>
          <a:prstGeom prst="rect">
            <a:avLst/>
          </a:prstGeom>
          <a:noFill/>
          <a:ln/>
        </p:spPr>
        <p:txBody>
          <a:bodyPr wrap="square" lIns="0" tIns="0" rIns="0" bIns="0" rtlCol="0" anchor="ctr"/>
          <a:lstStyle/>
          <a:p>
            <a:pPr algn="ctr" indent="0" marL="0">
              <a:buNone/>
            </a:pPr>
            <a:r>
              <a:rPr lang="en-US" sz="1200" b="1" dirty="0">
                <a:solidFill>
                  <a:srgbClr val="FFFFFF"/>
                </a:solidFill>
                <a:latin typeface="Trebuchet MS" pitchFamily="34" charset="0"/>
                <a:ea typeface="Trebuchet MS" pitchFamily="34" charset="-122"/>
                <a:cs typeface="Trebuchet MS" pitchFamily="34" charset="-120"/>
              </a:rPr>
              <a:t>Contexte</a:t>
            </a:r>
            <a:endParaRPr lang="en-US" sz="1200" dirty="0"/>
          </a:p>
        </p:txBody>
      </p:sp>
      <p:sp>
        <p:nvSpPr>
          <p:cNvPr id="6" name="Text 4"/>
          <p:cNvSpPr/>
          <p:nvPr/>
        </p:nvSpPr>
        <p:spPr>
          <a:xfrm>
            <a:off x="2221992" y="1280160"/>
            <a:ext cx="365760" cy="566928"/>
          </a:xfrm>
          <a:prstGeom prst="rect">
            <a:avLst/>
          </a:prstGeom>
          <a:noFill/>
          <a:ln/>
        </p:spPr>
        <p:txBody>
          <a:bodyPr wrap="square" lIns="0" tIns="0" rIns="0" bIns="0" rtlCol="0" anchor="ctr"/>
          <a:lstStyle/>
          <a:p>
            <a:pPr algn="ctr" indent="0" marL="0">
              <a:buNone/>
            </a:pPr>
            <a:r>
              <a:rPr lang="en-US" sz="1800" b="1" dirty="0">
                <a:solidFill>
                  <a:srgbClr val="6D28D9"/>
                </a:solidFill>
                <a:latin typeface="Trebuchet MS" pitchFamily="34" charset="0"/>
                <a:ea typeface="Trebuchet MS" pitchFamily="34" charset="-122"/>
                <a:cs typeface="Trebuchet MS" pitchFamily="34" charset="-120"/>
              </a:rPr>
              <a:t>→</a:t>
            </a:r>
            <a:endParaRPr lang="en-US" sz="1800" dirty="0"/>
          </a:p>
        </p:txBody>
      </p:sp>
      <p:sp>
        <p:nvSpPr>
          <p:cNvPr id="7" name="Shape 5"/>
          <p:cNvSpPr/>
          <p:nvPr/>
        </p:nvSpPr>
        <p:spPr>
          <a:xfrm>
            <a:off x="2560320" y="1280160"/>
            <a:ext cx="1783080" cy="566928"/>
          </a:xfrm>
          <a:prstGeom prst="rect">
            <a:avLst/>
          </a:prstGeom>
          <a:solidFill>
            <a:srgbClr val="4C1D95"/>
          </a:solidFill>
          <a:ln/>
        </p:spPr>
      </p:sp>
      <p:sp>
        <p:nvSpPr>
          <p:cNvPr id="8" name="Text 6"/>
          <p:cNvSpPr/>
          <p:nvPr/>
        </p:nvSpPr>
        <p:spPr>
          <a:xfrm>
            <a:off x="2560320" y="1280160"/>
            <a:ext cx="1783080" cy="566928"/>
          </a:xfrm>
          <a:prstGeom prst="rect">
            <a:avLst/>
          </a:prstGeom>
          <a:noFill/>
          <a:ln/>
        </p:spPr>
        <p:txBody>
          <a:bodyPr wrap="square" lIns="0" tIns="0" rIns="0" bIns="0" rtlCol="0" anchor="ctr"/>
          <a:lstStyle/>
          <a:p>
            <a:pPr algn="ctr" indent="0" marL="0">
              <a:buNone/>
            </a:pPr>
            <a:r>
              <a:rPr lang="en-US" sz="1200" b="1" dirty="0">
                <a:solidFill>
                  <a:srgbClr val="FFFFFF"/>
                </a:solidFill>
                <a:latin typeface="Trebuchet MS" pitchFamily="34" charset="0"/>
                <a:ea typeface="Trebuchet MS" pitchFamily="34" charset="-122"/>
                <a:cs typeface="Trebuchet MS" pitchFamily="34" charset="-120"/>
              </a:rPr>
              <a:t>Prédiction</a:t>
            </a:r>
            <a:endParaRPr lang="en-US" sz="1200" dirty="0"/>
          </a:p>
        </p:txBody>
      </p:sp>
      <p:sp>
        <p:nvSpPr>
          <p:cNvPr id="9" name="Text 7"/>
          <p:cNvSpPr/>
          <p:nvPr/>
        </p:nvSpPr>
        <p:spPr>
          <a:xfrm>
            <a:off x="4325112" y="1280160"/>
            <a:ext cx="365760" cy="566928"/>
          </a:xfrm>
          <a:prstGeom prst="rect">
            <a:avLst/>
          </a:prstGeom>
          <a:noFill/>
          <a:ln/>
        </p:spPr>
        <p:txBody>
          <a:bodyPr wrap="square" lIns="0" tIns="0" rIns="0" bIns="0" rtlCol="0" anchor="ctr"/>
          <a:lstStyle/>
          <a:p>
            <a:pPr algn="ctr" indent="0" marL="0">
              <a:buNone/>
            </a:pPr>
            <a:r>
              <a:rPr lang="en-US" sz="1800" b="1" dirty="0">
                <a:solidFill>
                  <a:srgbClr val="6D28D9"/>
                </a:solidFill>
                <a:latin typeface="Trebuchet MS" pitchFamily="34" charset="0"/>
                <a:ea typeface="Trebuchet MS" pitchFamily="34" charset="-122"/>
                <a:cs typeface="Trebuchet MS" pitchFamily="34" charset="-120"/>
              </a:rPr>
              <a:t>→</a:t>
            </a:r>
            <a:endParaRPr lang="en-US" sz="1800" dirty="0"/>
          </a:p>
        </p:txBody>
      </p:sp>
      <p:sp>
        <p:nvSpPr>
          <p:cNvPr id="10" name="Shape 8"/>
          <p:cNvSpPr/>
          <p:nvPr/>
        </p:nvSpPr>
        <p:spPr>
          <a:xfrm>
            <a:off x="4663440" y="1280160"/>
            <a:ext cx="1783080" cy="566928"/>
          </a:xfrm>
          <a:prstGeom prst="rect">
            <a:avLst/>
          </a:prstGeom>
          <a:solidFill>
            <a:srgbClr val="4C1D95"/>
          </a:solidFill>
          <a:ln/>
        </p:spPr>
      </p:sp>
      <p:sp>
        <p:nvSpPr>
          <p:cNvPr id="11" name="Text 9"/>
          <p:cNvSpPr/>
          <p:nvPr/>
        </p:nvSpPr>
        <p:spPr>
          <a:xfrm>
            <a:off x="4663440" y="1280160"/>
            <a:ext cx="1783080" cy="566928"/>
          </a:xfrm>
          <a:prstGeom prst="rect">
            <a:avLst/>
          </a:prstGeom>
          <a:noFill/>
          <a:ln/>
        </p:spPr>
        <p:txBody>
          <a:bodyPr wrap="square" lIns="0" tIns="0" rIns="0" bIns="0" rtlCol="0" anchor="ctr"/>
          <a:lstStyle/>
          <a:p>
            <a:pPr algn="ctr" indent="0" marL="0">
              <a:buNone/>
            </a:pPr>
            <a:r>
              <a:rPr lang="en-US" sz="1200" b="1" dirty="0">
                <a:solidFill>
                  <a:srgbClr val="FFFFFF"/>
                </a:solidFill>
                <a:latin typeface="Trebuchet MS" pitchFamily="34" charset="0"/>
                <a:ea typeface="Trebuchet MS" pitchFamily="34" charset="-122"/>
                <a:cs typeface="Trebuchet MS" pitchFamily="34" charset="-120"/>
              </a:rPr>
              <a:t>Token choisi</a:t>
            </a:r>
            <a:endParaRPr lang="en-US" sz="1200" dirty="0"/>
          </a:p>
        </p:txBody>
      </p:sp>
      <p:sp>
        <p:nvSpPr>
          <p:cNvPr id="12" name="Text 10"/>
          <p:cNvSpPr/>
          <p:nvPr/>
        </p:nvSpPr>
        <p:spPr>
          <a:xfrm>
            <a:off x="6428232" y="1280160"/>
            <a:ext cx="365760" cy="566928"/>
          </a:xfrm>
          <a:prstGeom prst="rect">
            <a:avLst/>
          </a:prstGeom>
          <a:noFill/>
          <a:ln/>
        </p:spPr>
        <p:txBody>
          <a:bodyPr wrap="square" lIns="0" tIns="0" rIns="0" bIns="0" rtlCol="0" anchor="ctr"/>
          <a:lstStyle/>
          <a:p>
            <a:pPr algn="ctr" indent="0" marL="0">
              <a:buNone/>
            </a:pPr>
            <a:r>
              <a:rPr lang="en-US" sz="1800" b="1" dirty="0">
                <a:solidFill>
                  <a:srgbClr val="6D28D9"/>
                </a:solidFill>
                <a:latin typeface="Trebuchet MS" pitchFamily="34" charset="0"/>
                <a:ea typeface="Trebuchet MS" pitchFamily="34" charset="-122"/>
                <a:cs typeface="Trebuchet MS" pitchFamily="34" charset="-120"/>
              </a:rPr>
              <a:t>→</a:t>
            </a:r>
            <a:endParaRPr lang="en-US" sz="1800" dirty="0"/>
          </a:p>
        </p:txBody>
      </p:sp>
      <p:sp>
        <p:nvSpPr>
          <p:cNvPr id="13" name="Shape 11"/>
          <p:cNvSpPr/>
          <p:nvPr/>
        </p:nvSpPr>
        <p:spPr>
          <a:xfrm>
            <a:off x="6766560" y="1280160"/>
            <a:ext cx="1783080" cy="566928"/>
          </a:xfrm>
          <a:prstGeom prst="rect">
            <a:avLst/>
          </a:prstGeom>
          <a:solidFill>
            <a:srgbClr val="4C1D95"/>
          </a:solidFill>
          <a:ln/>
        </p:spPr>
      </p:sp>
      <p:sp>
        <p:nvSpPr>
          <p:cNvPr id="14" name="Text 12"/>
          <p:cNvSpPr/>
          <p:nvPr/>
        </p:nvSpPr>
        <p:spPr>
          <a:xfrm>
            <a:off x="6766560" y="1280160"/>
            <a:ext cx="1783080" cy="566928"/>
          </a:xfrm>
          <a:prstGeom prst="rect">
            <a:avLst/>
          </a:prstGeom>
          <a:noFill/>
          <a:ln/>
        </p:spPr>
        <p:txBody>
          <a:bodyPr wrap="square" lIns="0" tIns="0" rIns="0" bIns="0" rtlCol="0" anchor="ctr"/>
          <a:lstStyle/>
          <a:p>
            <a:pPr algn="ctr" indent="0" marL="0">
              <a:buNone/>
            </a:pPr>
            <a:r>
              <a:rPr lang="en-US" sz="1200" b="1" dirty="0">
                <a:solidFill>
                  <a:srgbClr val="FFFFFF"/>
                </a:solidFill>
                <a:latin typeface="Trebuchet MS" pitchFamily="34" charset="0"/>
                <a:ea typeface="Trebuchet MS" pitchFamily="34" charset="-122"/>
                <a:cs typeface="Trebuchet MS" pitchFamily="34" charset="-120"/>
              </a:rPr>
              <a:t>Ajout au contexte</a:t>
            </a:r>
            <a:endParaRPr lang="en-US" sz="1200" dirty="0"/>
          </a:p>
        </p:txBody>
      </p:sp>
      <p:sp>
        <p:nvSpPr>
          <p:cNvPr id="15" name="Text 13"/>
          <p:cNvSpPr/>
          <p:nvPr/>
        </p:nvSpPr>
        <p:spPr>
          <a:xfrm>
            <a:off x="457200" y="1993392"/>
            <a:ext cx="8229600" cy="365760"/>
          </a:xfrm>
          <a:prstGeom prst="rect">
            <a:avLst/>
          </a:prstGeom>
          <a:noFill/>
          <a:ln/>
        </p:spPr>
        <p:txBody>
          <a:bodyPr wrap="square" lIns="0" tIns="0" rIns="0" bIns="0" rtlCol="0" anchor="ctr"/>
          <a:lstStyle/>
          <a:p>
            <a:pPr indent="0" marL="0">
              <a:buNone/>
            </a:pPr>
            <a:r>
              <a:rPr lang="en-US" sz="1250" i="1" dirty="0">
                <a:solidFill>
                  <a:srgbClr val="5E5A80"/>
                </a:solidFill>
                <a:latin typeface="Calibri" pitchFamily="34" charset="0"/>
                <a:ea typeface="Calibri" pitchFamily="34" charset="-122"/>
                <a:cs typeface="Calibri" pitchFamily="34" charset="-120"/>
              </a:rPr>
              <a:t>… puis on recommence, des centaines ou milliers de fois — d'où la réponse qui « s'écrit » sous vos yeux.</a:t>
            </a:r>
            <a:endParaRPr lang="en-US" sz="1250" dirty="0"/>
          </a:p>
        </p:txBody>
      </p:sp>
      <p:sp>
        <p:nvSpPr>
          <p:cNvPr id="16" name="Shape 14"/>
          <p:cNvSpPr/>
          <p:nvPr/>
        </p:nvSpPr>
        <p:spPr>
          <a:xfrm>
            <a:off x="457200" y="2606040"/>
            <a:ext cx="4023360" cy="214884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7" name="Shape 15"/>
          <p:cNvSpPr/>
          <p:nvPr/>
        </p:nvSpPr>
        <p:spPr>
          <a:xfrm>
            <a:off x="457200" y="2606040"/>
            <a:ext cx="64008" cy="2148840"/>
          </a:xfrm>
          <a:prstGeom prst="rect">
            <a:avLst/>
          </a:prstGeom>
          <a:solidFill>
            <a:srgbClr val="6D28D9"/>
          </a:solidFill>
          <a:ln/>
        </p:spPr>
      </p:sp>
      <p:sp>
        <p:nvSpPr>
          <p:cNvPr id="18" name="Text 16"/>
          <p:cNvSpPr/>
          <p:nvPr/>
        </p:nvSpPr>
        <p:spPr>
          <a:xfrm>
            <a:off x="731520" y="2816352"/>
            <a:ext cx="3474720" cy="365760"/>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Température ≈ 0</a:t>
            </a:r>
            <a:endParaRPr lang="en-US" sz="1600" dirty="0"/>
          </a:p>
        </p:txBody>
      </p:sp>
      <p:sp>
        <p:nvSpPr>
          <p:cNvPr id="19" name="Text 17"/>
          <p:cNvSpPr/>
          <p:nvPr/>
        </p:nvSpPr>
        <p:spPr>
          <a:xfrm>
            <a:off x="731520" y="3246120"/>
            <a:ext cx="3474720" cy="1325880"/>
          </a:xfrm>
          <a:prstGeom prst="rect">
            <a:avLst/>
          </a:prstGeom>
          <a:noFill/>
          <a:ln/>
        </p:spPr>
        <p:txBody>
          <a:bodyPr wrap="square" lIns="0" tIns="0" rIns="0" bIns="0" rtlCol="0" anchor="ctr"/>
          <a:lstStyle/>
          <a:p>
            <a:pPr indent="0" marL="0">
              <a:buNone/>
            </a:pPr>
            <a:r>
              <a:rPr lang="en-US" sz="1250" dirty="0">
                <a:solidFill>
                  <a:srgbClr val="201D3A"/>
                </a:solidFill>
                <a:latin typeface="Calibri" pitchFamily="34" charset="0"/>
                <a:ea typeface="Calibri" pitchFamily="34" charset="-122"/>
                <a:cs typeface="Calibri" pitchFamily="34" charset="-120"/>
              </a:rPr>
              <a:t>Choisit presque toujours le token le plus probable. Réponses stables, reproductibles. Pour l'extraction de données, la classification, le factuel.</a:t>
            </a:r>
            <a:endParaRPr lang="en-US" sz="1250" dirty="0"/>
          </a:p>
        </p:txBody>
      </p:sp>
      <p:sp>
        <p:nvSpPr>
          <p:cNvPr id="20" name="Shape 18"/>
          <p:cNvSpPr/>
          <p:nvPr/>
        </p:nvSpPr>
        <p:spPr>
          <a:xfrm>
            <a:off x="4663440" y="2606040"/>
            <a:ext cx="4023360" cy="214884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21" name="Shape 19"/>
          <p:cNvSpPr/>
          <p:nvPr/>
        </p:nvSpPr>
        <p:spPr>
          <a:xfrm>
            <a:off x="4663440" y="2606040"/>
            <a:ext cx="64008" cy="2148840"/>
          </a:xfrm>
          <a:prstGeom prst="rect">
            <a:avLst/>
          </a:prstGeom>
          <a:solidFill>
            <a:srgbClr val="6D28D9"/>
          </a:solidFill>
          <a:ln/>
        </p:spPr>
      </p:sp>
      <p:sp>
        <p:nvSpPr>
          <p:cNvPr id="22" name="Text 20"/>
          <p:cNvSpPr/>
          <p:nvPr/>
        </p:nvSpPr>
        <p:spPr>
          <a:xfrm>
            <a:off x="4937760" y="2816352"/>
            <a:ext cx="3474720" cy="365760"/>
          </a:xfrm>
          <a:prstGeom prst="rect">
            <a:avLst/>
          </a:prstGeom>
          <a:noFill/>
          <a:ln/>
        </p:spPr>
        <p:txBody>
          <a:bodyPr wrap="square" lIns="0" tIns="0" rIns="0" bIns="0" rtlCol="0" anchor="ctr"/>
          <a:lstStyle/>
          <a:p>
            <a:pPr indent="0" marL="0">
              <a:buNone/>
            </a:pPr>
            <a:r>
              <a:rPr lang="en-US" sz="1600" b="1" dirty="0">
                <a:solidFill>
                  <a:srgbClr val="0891B2"/>
                </a:solidFill>
                <a:latin typeface="Trebuchet MS" pitchFamily="34" charset="0"/>
                <a:ea typeface="Trebuchet MS" pitchFamily="34" charset="-122"/>
                <a:cs typeface="Trebuchet MS" pitchFamily="34" charset="-120"/>
              </a:rPr>
              <a:t>Température ≈ 1</a:t>
            </a:r>
            <a:endParaRPr lang="en-US" sz="1600" dirty="0"/>
          </a:p>
        </p:txBody>
      </p:sp>
      <p:sp>
        <p:nvSpPr>
          <p:cNvPr id="23" name="Text 21"/>
          <p:cNvSpPr/>
          <p:nvPr/>
        </p:nvSpPr>
        <p:spPr>
          <a:xfrm>
            <a:off x="4937760" y="3246120"/>
            <a:ext cx="3474720" cy="1325880"/>
          </a:xfrm>
          <a:prstGeom prst="rect">
            <a:avLst/>
          </a:prstGeom>
          <a:noFill/>
          <a:ln/>
        </p:spPr>
        <p:txBody>
          <a:bodyPr wrap="square" lIns="0" tIns="0" rIns="0" bIns="0" rtlCol="0" anchor="ctr"/>
          <a:lstStyle/>
          <a:p>
            <a:pPr indent="0" marL="0">
              <a:buNone/>
            </a:pPr>
            <a:r>
              <a:rPr lang="en-US" sz="1250" dirty="0">
                <a:solidFill>
                  <a:srgbClr val="201D3A"/>
                </a:solidFill>
                <a:latin typeface="Calibri" pitchFamily="34" charset="0"/>
                <a:ea typeface="Calibri" pitchFamily="34" charset="-122"/>
                <a:cs typeface="Calibri" pitchFamily="34" charset="-120"/>
              </a:rPr>
              <a:t>Échantillonne plus librement dans la distribution. Réponses variées, créatives. Pour le brainstorming, la rédaction, les variantes.</a:t>
            </a:r>
            <a:endParaRPr lang="en-US" sz="1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LA MÉCANIQUE</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Premier appel LLM en Python</a:t>
            </a:r>
            <a:endParaRPr lang="en-US" sz="2600" dirty="0"/>
          </a:p>
        </p:txBody>
      </p:sp>
      <p:sp>
        <p:nvSpPr>
          <p:cNvPr id="4" name="Shape 2"/>
          <p:cNvSpPr/>
          <p:nvPr/>
        </p:nvSpPr>
        <p:spPr>
          <a:xfrm>
            <a:off x="457200" y="1188720"/>
            <a:ext cx="5394960" cy="3611880"/>
          </a:xfrm>
          <a:prstGeom prst="rect">
            <a:avLst/>
          </a:prstGeom>
          <a:solidFill>
            <a:srgbClr val="16122B"/>
          </a:solidFill>
          <a:ln/>
          <a:effectLst>
            <a:outerShdw sx="100000" sy="100000" kx="0" ky="0" algn="bl" rotWithShape="0" blurRad="101600" dist="38100" dir="8100000">
              <a:srgbClr val="2A1A55">
                <a:alpha val="18000"/>
              </a:srgbClr>
            </a:outerShdw>
          </a:effectLst>
        </p:spPr>
      </p:sp>
      <p:sp>
        <p:nvSpPr>
          <p:cNvPr id="5" name="Text 3"/>
          <p:cNvSpPr/>
          <p:nvPr/>
        </p:nvSpPr>
        <p:spPr>
          <a:xfrm>
            <a:off x="731520" y="1417320"/>
            <a:ext cx="4937760" cy="3200400"/>
          </a:xfrm>
          <a:prstGeom prst="rect">
            <a:avLst/>
          </a:prstGeom>
          <a:noFill/>
          <a:ln/>
        </p:spPr>
        <p:txBody>
          <a:bodyPr wrap="square" lIns="0" tIns="0" rIns="0" bIns="0" rtlCol="0" anchor="ctr"/>
          <a:lstStyle/>
          <a:p>
            <a:pPr indent="0" marL="0">
              <a:buNone/>
            </a:pPr>
            <a:r>
              <a:rPr lang="en-US" sz="1200" dirty="0">
                <a:solidFill>
                  <a:srgbClr val="D6F2F7"/>
                </a:solidFill>
                <a:latin typeface="Courier New" pitchFamily="34" charset="0"/>
                <a:ea typeface="Courier New" pitchFamily="34" charset="-122"/>
                <a:cs typeface="Courier New" pitchFamily="34" charset="-120"/>
              </a:rPr>
              <a:t>import anthropic</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client = anthropic.Anthropic()</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reponse = client.messages.create(</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model="claude-sonnet-4-6",</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max_tokens=500,</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temperature=0.2,</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messages=[{</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"role": "user",</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"content": "Liste vs tuple en Python ?"</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    }]</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a:t>
            </a:r>
            <a:endParaRPr lang="en-US" sz="1200" dirty="0"/>
          </a:p>
          <a:p>
            <a:pPr indent="0" marL="0">
              <a:buNone/>
            </a:pPr>
            <a:r>
              <a:rPr lang="en-US" sz="1200" dirty="0">
                <a:solidFill>
                  <a:srgbClr val="D6F2F7"/>
                </a:solidFill>
                <a:latin typeface="Courier New" pitchFamily="34" charset="0"/>
                <a:ea typeface="Courier New" pitchFamily="34" charset="-122"/>
                <a:cs typeface="Courier New" pitchFamily="34" charset="-120"/>
              </a:rPr>
              <a:t>print(reponse.content[0].text)</a:t>
            </a:r>
            <a:endParaRPr lang="en-US" sz="1200" dirty="0"/>
          </a:p>
        </p:txBody>
      </p:sp>
      <p:sp>
        <p:nvSpPr>
          <p:cNvPr id="6" name="Shape 4"/>
          <p:cNvSpPr/>
          <p:nvPr/>
        </p:nvSpPr>
        <p:spPr>
          <a:xfrm>
            <a:off x="6080760" y="1280160"/>
            <a:ext cx="2606040" cy="1078992"/>
          </a:xfrm>
          <a:prstGeom prst="rect">
            <a:avLst/>
          </a:prstGeom>
          <a:solidFill>
            <a:srgbClr val="FFFFFF"/>
          </a:solidFill>
          <a:ln w="9525">
            <a:solidFill>
              <a:srgbClr val="E4E1F5"/>
            </a:solidFill>
            <a:prstDash val="solid"/>
          </a:ln>
        </p:spPr>
      </p:sp>
      <p:sp>
        <p:nvSpPr>
          <p:cNvPr id="7" name="Shape 5"/>
          <p:cNvSpPr/>
          <p:nvPr/>
        </p:nvSpPr>
        <p:spPr>
          <a:xfrm>
            <a:off x="6080760" y="1280160"/>
            <a:ext cx="64008" cy="1078992"/>
          </a:xfrm>
          <a:prstGeom prst="rect">
            <a:avLst/>
          </a:prstGeom>
          <a:solidFill>
            <a:srgbClr val="0891B2"/>
          </a:solidFill>
          <a:ln/>
        </p:spPr>
      </p:sp>
      <p:sp>
        <p:nvSpPr>
          <p:cNvPr id="8" name="Text 6"/>
          <p:cNvSpPr/>
          <p:nvPr/>
        </p:nvSpPr>
        <p:spPr>
          <a:xfrm>
            <a:off x="6263640" y="1371600"/>
            <a:ext cx="2286000" cy="292608"/>
          </a:xfrm>
          <a:prstGeom prst="rect">
            <a:avLst/>
          </a:prstGeom>
          <a:noFill/>
          <a:ln/>
        </p:spPr>
        <p:txBody>
          <a:bodyPr wrap="square" lIns="0" tIns="0" rIns="0" bIns="0" rtlCol="0" anchor="t"/>
          <a:lstStyle/>
          <a:p>
            <a:pPr indent="0" marL="0">
              <a:buNone/>
            </a:pPr>
            <a:r>
              <a:rPr lang="en-US" sz="1200" b="1" dirty="0">
                <a:solidFill>
                  <a:srgbClr val="6D28D9"/>
                </a:solidFill>
                <a:latin typeface="Courier New" pitchFamily="34" charset="0"/>
                <a:ea typeface="Courier New" pitchFamily="34" charset="-122"/>
                <a:cs typeface="Courier New" pitchFamily="34" charset="-120"/>
              </a:rPr>
              <a:t>model</a:t>
            </a:r>
            <a:endParaRPr lang="en-US" sz="1200" dirty="0"/>
          </a:p>
        </p:txBody>
      </p:sp>
      <p:sp>
        <p:nvSpPr>
          <p:cNvPr id="9" name="Text 7"/>
          <p:cNvSpPr/>
          <p:nvPr/>
        </p:nvSpPr>
        <p:spPr>
          <a:xfrm>
            <a:off x="6263640" y="1682496"/>
            <a:ext cx="2331720" cy="621792"/>
          </a:xfrm>
          <a:prstGeom prst="rect">
            <a:avLst/>
          </a:prstGeom>
          <a:noFill/>
          <a:ln/>
        </p:spPr>
        <p:txBody>
          <a:bodyPr wrap="square" lIns="0" tIns="0" rIns="0" bIns="0" rtlCol="0" anchor="t"/>
          <a:lstStyle/>
          <a:p>
            <a:pPr indent="0" marL="0">
              <a:buNone/>
            </a:pPr>
            <a:r>
              <a:rPr lang="en-US" sz="1000" dirty="0">
                <a:solidFill>
                  <a:srgbClr val="5E5A80"/>
                </a:solidFill>
                <a:latin typeface="Calibri" pitchFamily="34" charset="0"/>
                <a:ea typeface="Calibri" pitchFamily="34" charset="-122"/>
                <a:cs typeface="Calibri" pitchFamily="34" charset="-120"/>
              </a:rPr>
              <a:t>le modèle choisi — qualité, coût et vitesse en dépendent</a:t>
            </a:r>
            <a:endParaRPr lang="en-US" sz="1000" dirty="0"/>
          </a:p>
        </p:txBody>
      </p:sp>
      <p:sp>
        <p:nvSpPr>
          <p:cNvPr id="10" name="Shape 8"/>
          <p:cNvSpPr/>
          <p:nvPr/>
        </p:nvSpPr>
        <p:spPr>
          <a:xfrm>
            <a:off x="6080760" y="2487168"/>
            <a:ext cx="2606040" cy="1078992"/>
          </a:xfrm>
          <a:prstGeom prst="rect">
            <a:avLst/>
          </a:prstGeom>
          <a:solidFill>
            <a:srgbClr val="FFFFFF"/>
          </a:solidFill>
          <a:ln w="9525">
            <a:solidFill>
              <a:srgbClr val="E4E1F5"/>
            </a:solidFill>
            <a:prstDash val="solid"/>
          </a:ln>
        </p:spPr>
      </p:sp>
      <p:sp>
        <p:nvSpPr>
          <p:cNvPr id="11" name="Shape 9"/>
          <p:cNvSpPr/>
          <p:nvPr/>
        </p:nvSpPr>
        <p:spPr>
          <a:xfrm>
            <a:off x="6080760" y="2487168"/>
            <a:ext cx="64008" cy="1078992"/>
          </a:xfrm>
          <a:prstGeom prst="rect">
            <a:avLst/>
          </a:prstGeom>
          <a:solidFill>
            <a:srgbClr val="0891B2"/>
          </a:solidFill>
          <a:ln/>
        </p:spPr>
      </p:sp>
      <p:sp>
        <p:nvSpPr>
          <p:cNvPr id="12" name="Text 10"/>
          <p:cNvSpPr/>
          <p:nvPr/>
        </p:nvSpPr>
        <p:spPr>
          <a:xfrm>
            <a:off x="6263640" y="2578608"/>
            <a:ext cx="2286000" cy="292608"/>
          </a:xfrm>
          <a:prstGeom prst="rect">
            <a:avLst/>
          </a:prstGeom>
          <a:noFill/>
          <a:ln/>
        </p:spPr>
        <p:txBody>
          <a:bodyPr wrap="square" lIns="0" tIns="0" rIns="0" bIns="0" rtlCol="0" anchor="t"/>
          <a:lstStyle/>
          <a:p>
            <a:pPr indent="0" marL="0">
              <a:buNone/>
            </a:pPr>
            <a:r>
              <a:rPr lang="en-US" sz="1200" b="1" dirty="0">
                <a:solidFill>
                  <a:srgbClr val="6D28D9"/>
                </a:solidFill>
                <a:latin typeface="Courier New" pitchFamily="34" charset="0"/>
                <a:ea typeface="Courier New" pitchFamily="34" charset="-122"/>
                <a:cs typeface="Courier New" pitchFamily="34" charset="-120"/>
              </a:rPr>
              <a:t>temperature</a:t>
            </a:r>
            <a:endParaRPr lang="en-US" sz="1200" dirty="0"/>
          </a:p>
        </p:txBody>
      </p:sp>
      <p:sp>
        <p:nvSpPr>
          <p:cNvPr id="13" name="Text 11"/>
          <p:cNvSpPr/>
          <p:nvPr/>
        </p:nvSpPr>
        <p:spPr>
          <a:xfrm>
            <a:off x="6263640" y="2889504"/>
            <a:ext cx="2331720" cy="621792"/>
          </a:xfrm>
          <a:prstGeom prst="rect">
            <a:avLst/>
          </a:prstGeom>
          <a:noFill/>
          <a:ln/>
        </p:spPr>
        <p:txBody>
          <a:bodyPr wrap="square" lIns="0" tIns="0" rIns="0" bIns="0" rtlCol="0" anchor="t"/>
          <a:lstStyle/>
          <a:p>
            <a:pPr indent="0" marL="0">
              <a:buNone/>
            </a:pPr>
            <a:r>
              <a:rPr lang="en-US" sz="1000" dirty="0">
                <a:solidFill>
                  <a:srgbClr val="5E5A80"/>
                </a:solidFill>
                <a:latin typeface="Calibri" pitchFamily="34" charset="0"/>
                <a:ea typeface="Calibri" pitchFamily="34" charset="-122"/>
                <a:cs typeface="Calibri" pitchFamily="34" charset="-120"/>
              </a:rPr>
              <a:t>0.2 : on privilégie le factuel et le stable</a:t>
            </a:r>
            <a:endParaRPr lang="en-US" sz="1000" dirty="0"/>
          </a:p>
        </p:txBody>
      </p:sp>
      <p:sp>
        <p:nvSpPr>
          <p:cNvPr id="14" name="Shape 12"/>
          <p:cNvSpPr/>
          <p:nvPr/>
        </p:nvSpPr>
        <p:spPr>
          <a:xfrm>
            <a:off x="6080760" y="3694176"/>
            <a:ext cx="2606040" cy="1078992"/>
          </a:xfrm>
          <a:prstGeom prst="rect">
            <a:avLst/>
          </a:prstGeom>
          <a:solidFill>
            <a:srgbClr val="FFFFFF"/>
          </a:solidFill>
          <a:ln w="9525">
            <a:solidFill>
              <a:srgbClr val="E4E1F5"/>
            </a:solidFill>
            <a:prstDash val="solid"/>
          </a:ln>
        </p:spPr>
      </p:sp>
      <p:sp>
        <p:nvSpPr>
          <p:cNvPr id="15" name="Shape 13"/>
          <p:cNvSpPr/>
          <p:nvPr/>
        </p:nvSpPr>
        <p:spPr>
          <a:xfrm>
            <a:off x="6080760" y="3694176"/>
            <a:ext cx="64008" cy="1078992"/>
          </a:xfrm>
          <a:prstGeom prst="rect">
            <a:avLst/>
          </a:prstGeom>
          <a:solidFill>
            <a:srgbClr val="0891B2"/>
          </a:solidFill>
          <a:ln/>
        </p:spPr>
      </p:sp>
      <p:sp>
        <p:nvSpPr>
          <p:cNvPr id="16" name="Text 14"/>
          <p:cNvSpPr/>
          <p:nvPr/>
        </p:nvSpPr>
        <p:spPr>
          <a:xfrm>
            <a:off x="6263640" y="3785616"/>
            <a:ext cx="2286000" cy="292608"/>
          </a:xfrm>
          <a:prstGeom prst="rect">
            <a:avLst/>
          </a:prstGeom>
          <a:noFill/>
          <a:ln/>
        </p:spPr>
        <p:txBody>
          <a:bodyPr wrap="square" lIns="0" tIns="0" rIns="0" bIns="0" rtlCol="0" anchor="t"/>
          <a:lstStyle/>
          <a:p>
            <a:pPr indent="0" marL="0">
              <a:buNone/>
            </a:pPr>
            <a:r>
              <a:rPr lang="en-US" sz="1200" b="1" dirty="0">
                <a:solidFill>
                  <a:srgbClr val="6D28D9"/>
                </a:solidFill>
                <a:latin typeface="Courier New" pitchFamily="34" charset="0"/>
                <a:ea typeface="Courier New" pitchFamily="34" charset="-122"/>
                <a:cs typeface="Courier New" pitchFamily="34" charset="-120"/>
              </a:rPr>
              <a:t>messages</a:t>
            </a:r>
            <a:endParaRPr lang="en-US" sz="1200" dirty="0"/>
          </a:p>
        </p:txBody>
      </p:sp>
      <p:sp>
        <p:nvSpPr>
          <p:cNvPr id="17" name="Text 15"/>
          <p:cNvSpPr/>
          <p:nvPr/>
        </p:nvSpPr>
        <p:spPr>
          <a:xfrm>
            <a:off x="6263640" y="4096512"/>
            <a:ext cx="2331720" cy="621792"/>
          </a:xfrm>
          <a:prstGeom prst="rect">
            <a:avLst/>
          </a:prstGeom>
          <a:noFill/>
          <a:ln/>
        </p:spPr>
        <p:txBody>
          <a:bodyPr wrap="square" lIns="0" tIns="0" rIns="0" bIns="0" rtlCol="0" anchor="t"/>
          <a:lstStyle/>
          <a:p>
            <a:pPr indent="0" marL="0">
              <a:buNone/>
            </a:pPr>
            <a:r>
              <a:rPr lang="en-US" sz="1000" dirty="0">
                <a:solidFill>
                  <a:srgbClr val="5E5A80"/>
                </a:solidFill>
                <a:latin typeface="Calibri" pitchFamily="34" charset="0"/>
                <a:ea typeface="Calibri" pitchFamily="34" charset="-122"/>
                <a:cs typeface="Calibri" pitchFamily="34" charset="-120"/>
              </a:rPr>
              <a:t>tout l'historique est renvoyé à chaque appel : le modèle n'a aucune mémoire entre les appels</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914400"/>
            <a:ext cx="2926080" cy="1737360"/>
          </a:xfrm>
          <a:prstGeom prst="rect">
            <a:avLst/>
          </a:prstGeom>
          <a:noFill/>
          <a:ln/>
        </p:spPr>
        <p:txBody>
          <a:bodyPr wrap="square" lIns="0" tIns="0" rIns="0" bIns="0" rtlCol="0" anchor="ctr"/>
          <a:lstStyle/>
          <a:p>
            <a:pPr indent="0" marL="0">
              <a:buNone/>
            </a:pPr>
            <a:r>
              <a:rPr lang="en-US" sz="12000" b="1" dirty="0">
                <a:solidFill>
                  <a:srgbClr val="6D28D9"/>
                </a:solidFill>
                <a:latin typeface="Trebuchet MS" pitchFamily="34" charset="0"/>
                <a:ea typeface="Trebuchet MS" pitchFamily="34" charset="-122"/>
                <a:cs typeface="Trebuchet MS" pitchFamily="34" charset="-120"/>
              </a:rPr>
              <a:t>03</a:t>
            </a:r>
            <a:endParaRPr lang="en-US" sz="12000" dirty="0"/>
          </a:p>
        </p:txBody>
      </p:sp>
      <p:sp>
        <p:nvSpPr>
          <p:cNvPr id="3" name="Shape 1"/>
          <p:cNvSpPr/>
          <p:nvPr/>
        </p:nvSpPr>
        <p:spPr>
          <a:xfrm>
            <a:off x="7818120" y="-777240"/>
            <a:ext cx="2194560" cy="2194560"/>
          </a:xfrm>
          <a:prstGeom prst="ellipse">
            <a:avLst/>
          </a:prstGeom>
          <a:solidFill>
            <a:srgbClr val="6D28D9">
              <a:alpha val="28000"/>
            </a:srgbClr>
          </a:solidFill>
          <a:ln/>
        </p:spPr>
      </p:sp>
      <p:sp>
        <p:nvSpPr>
          <p:cNvPr id="4" name="Shape 2"/>
          <p:cNvSpPr/>
          <p:nvPr/>
        </p:nvSpPr>
        <p:spPr>
          <a:xfrm>
            <a:off x="8458200" y="4160520"/>
            <a:ext cx="1554480" cy="1554480"/>
          </a:xfrm>
          <a:prstGeom prst="ellipse">
            <a:avLst/>
          </a:prstGeom>
          <a:solidFill>
            <a:srgbClr val="0891B2">
              <a:alpha val="28000"/>
            </a:srgbClr>
          </a:solidFill>
          <a:ln/>
        </p:spPr>
      </p:sp>
      <p:sp>
        <p:nvSpPr>
          <p:cNvPr id="5" name="Text 3"/>
          <p:cNvSpPr/>
          <p:nvPr/>
        </p:nvSpPr>
        <p:spPr>
          <a:xfrm>
            <a:off x="548640" y="2743200"/>
            <a:ext cx="8046720" cy="777240"/>
          </a:xfrm>
          <a:prstGeom prst="rect">
            <a:avLst/>
          </a:prstGeom>
          <a:noFill/>
          <a:ln/>
        </p:spPr>
        <p:txBody>
          <a:bodyPr wrap="square" lIns="0" tIns="0" rIns="0" bIns="0" rtlCol="0" anchor="ctr"/>
          <a:lstStyle/>
          <a:p>
            <a:pPr indent="0" marL="0">
              <a:buNone/>
            </a:pPr>
            <a:r>
              <a:rPr lang="en-US" sz="4000" b="1" dirty="0">
                <a:solidFill>
                  <a:srgbClr val="EAE8FF"/>
                </a:solidFill>
                <a:latin typeface="Trebuchet MS" pitchFamily="34" charset="0"/>
                <a:ea typeface="Trebuchet MS" pitchFamily="34" charset="-122"/>
                <a:cs typeface="Trebuchet MS" pitchFamily="34" charset="-120"/>
              </a:rPr>
              <a:t>La fabrication</a:t>
            </a:r>
            <a:endParaRPr lang="en-US" sz="4000" dirty="0"/>
          </a:p>
        </p:txBody>
      </p:sp>
      <p:sp>
        <p:nvSpPr>
          <p:cNvPr id="6" name="Text 4"/>
          <p:cNvSpPr/>
          <p:nvPr/>
        </p:nvSpPr>
        <p:spPr>
          <a:xfrm>
            <a:off x="548640" y="3566160"/>
            <a:ext cx="7498080" cy="822960"/>
          </a:xfrm>
          <a:prstGeom prst="rect">
            <a:avLst/>
          </a:prstGeom>
          <a:noFill/>
          <a:ln/>
        </p:spPr>
        <p:txBody>
          <a:bodyPr wrap="square" lIns="0" tIns="0" rIns="0" bIns="0" rtlCol="0" anchor="ctr"/>
          <a:lstStyle/>
          <a:p>
            <a:pPr indent="0" marL="0">
              <a:buNone/>
            </a:pPr>
            <a:r>
              <a:rPr lang="en-US" sz="1700" dirty="0">
                <a:solidFill>
                  <a:srgbClr val="B9B3E6"/>
                </a:solidFill>
                <a:latin typeface="Calibri" pitchFamily="34" charset="0"/>
                <a:ea typeface="Calibri" pitchFamily="34" charset="-122"/>
                <a:cs typeface="Calibri" pitchFamily="34" charset="-120"/>
              </a:rPr>
              <a:t>Du web brut à l'assistant : pré-entraînement, alignement, inférence.</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LA FABRICATION</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De la matière brute à l'assistant</a:t>
            </a:r>
            <a:endParaRPr lang="en-US" sz="2600" dirty="0"/>
          </a:p>
        </p:txBody>
      </p:sp>
      <p:sp>
        <p:nvSpPr>
          <p:cNvPr id="4" name="Shape 2"/>
          <p:cNvSpPr/>
          <p:nvPr/>
        </p:nvSpPr>
        <p:spPr>
          <a:xfrm>
            <a:off x="457200" y="1325880"/>
            <a:ext cx="2697480" cy="342900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5" name="Shape 3"/>
          <p:cNvSpPr/>
          <p:nvPr/>
        </p:nvSpPr>
        <p:spPr>
          <a:xfrm>
            <a:off x="457200" y="1325880"/>
            <a:ext cx="64008" cy="3429000"/>
          </a:xfrm>
          <a:prstGeom prst="rect">
            <a:avLst/>
          </a:prstGeom>
          <a:solidFill>
            <a:srgbClr val="6D28D9"/>
          </a:solidFill>
          <a:ln/>
        </p:spPr>
      </p:sp>
      <p:sp>
        <p:nvSpPr>
          <p:cNvPr id="6" name="Shape 4"/>
          <p:cNvSpPr/>
          <p:nvPr/>
        </p:nvSpPr>
        <p:spPr>
          <a:xfrm>
            <a:off x="457200" y="1325880"/>
            <a:ext cx="2697480" cy="566928"/>
          </a:xfrm>
          <a:prstGeom prst="rect">
            <a:avLst/>
          </a:prstGeom>
          <a:solidFill>
            <a:srgbClr val="6D28D9"/>
          </a:solidFill>
          <a:ln/>
        </p:spPr>
      </p:sp>
      <p:sp>
        <p:nvSpPr>
          <p:cNvPr id="7" name="Text 5"/>
          <p:cNvSpPr/>
          <p:nvPr/>
        </p:nvSpPr>
        <p:spPr>
          <a:xfrm>
            <a:off x="640080" y="1325880"/>
            <a:ext cx="2377440" cy="566928"/>
          </a:xfrm>
          <a:prstGeom prst="rect">
            <a:avLst/>
          </a:prstGeom>
          <a:noFill/>
          <a:ln/>
        </p:spPr>
        <p:txBody>
          <a:bodyPr wrap="square" lIns="0" tIns="0" rIns="0" bIns="0" rtlCol="0" anchor="ctr"/>
          <a:lstStyle/>
          <a:p>
            <a:pPr indent="0" marL="0">
              <a:buNone/>
            </a:pPr>
            <a:r>
              <a:rPr lang="en-US" sz="1450" b="1" dirty="0">
                <a:solidFill>
                  <a:srgbClr val="FFFFFF"/>
                </a:solidFill>
                <a:latin typeface="Trebuchet MS" pitchFamily="34" charset="0"/>
                <a:ea typeface="Trebuchet MS" pitchFamily="34" charset="-122"/>
                <a:cs typeface="Trebuchet MS" pitchFamily="34" charset="-120"/>
              </a:rPr>
              <a:t>1 · Pré-entraînement</a:t>
            </a:r>
            <a:endParaRPr lang="en-US" sz="1450" dirty="0"/>
          </a:p>
        </p:txBody>
      </p:sp>
      <p:sp>
        <p:nvSpPr>
          <p:cNvPr id="8" name="Text 6"/>
          <p:cNvSpPr/>
          <p:nvPr/>
        </p:nvSpPr>
        <p:spPr>
          <a:xfrm>
            <a:off x="658368" y="2084832"/>
            <a:ext cx="2331720" cy="2468880"/>
          </a:xfrm>
          <a:prstGeom prst="rect">
            <a:avLst/>
          </a:prstGeom>
          <a:noFill/>
          <a:ln/>
        </p:spPr>
        <p:txBody>
          <a:bodyPr wrap="square" lIns="0" tIns="0" rIns="0" bIns="0" rtlCol="0" anchor="t"/>
          <a:lstStyle/>
          <a:p>
            <a:pPr indent="0" marL="0">
              <a:buNone/>
            </a:pPr>
            <a:r>
              <a:rPr lang="en-US" sz="1200" dirty="0">
                <a:solidFill>
                  <a:srgbClr val="201D3A"/>
                </a:solidFill>
                <a:latin typeface="Calibri" pitchFamily="34" charset="0"/>
                <a:ea typeface="Calibri" pitchFamily="34" charset="-122"/>
                <a:cs typeface="Calibri" pitchFamily="34" charset="-120"/>
              </a:rPr>
              <a:t>Lire des trillions de tokens (web, livres, code) et apprendre à prédire la suite. Des dizaines à centaines de millions de dollars de GPU. Résultat : un modèle de base savant mais brut.</a:t>
            </a:r>
            <a:endParaRPr lang="en-US" sz="1200" dirty="0"/>
          </a:p>
        </p:txBody>
      </p:sp>
      <p:sp>
        <p:nvSpPr>
          <p:cNvPr id="9" name="Text 7"/>
          <p:cNvSpPr/>
          <p:nvPr/>
        </p:nvSpPr>
        <p:spPr>
          <a:xfrm>
            <a:off x="3127248" y="2743200"/>
            <a:ext cx="274320" cy="457200"/>
          </a:xfrm>
          <a:prstGeom prst="rect">
            <a:avLst/>
          </a:prstGeom>
          <a:noFill/>
          <a:ln/>
        </p:spPr>
        <p:txBody>
          <a:bodyPr wrap="square" lIns="0" tIns="0" rIns="0" bIns="0" rtlCol="0" anchor="ctr"/>
          <a:lstStyle/>
          <a:p>
            <a:pPr algn="ctr" indent="0" marL="0">
              <a:buNone/>
            </a:pPr>
            <a:r>
              <a:rPr lang="en-US" sz="2000" b="1" dirty="0">
                <a:solidFill>
                  <a:srgbClr val="6D28D9"/>
                </a:solidFill>
                <a:latin typeface="Trebuchet MS" pitchFamily="34" charset="0"/>
                <a:ea typeface="Trebuchet MS" pitchFamily="34" charset="-122"/>
                <a:cs typeface="Trebuchet MS" pitchFamily="34" charset="-120"/>
              </a:rPr>
              <a:t>→</a:t>
            </a:r>
            <a:endParaRPr lang="en-US" sz="2000" dirty="0"/>
          </a:p>
        </p:txBody>
      </p:sp>
      <p:sp>
        <p:nvSpPr>
          <p:cNvPr id="10" name="Shape 8"/>
          <p:cNvSpPr/>
          <p:nvPr/>
        </p:nvSpPr>
        <p:spPr>
          <a:xfrm>
            <a:off x="3364992" y="1325880"/>
            <a:ext cx="2697480" cy="342900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1" name="Shape 9"/>
          <p:cNvSpPr/>
          <p:nvPr/>
        </p:nvSpPr>
        <p:spPr>
          <a:xfrm>
            <a:off x="3364992" y="1325880"/>
            <a:ext cx="64008" cy="3429000"/>
          </a:xfrm>
          <a:prstGeom prst="rect">
            <a:avLst/>
          </a:prstGeom>
          <a:solidFill>
            <a:srgbClr val="6D28D9"/>
          </a:solidFill>
          <a:ln/>
        </p:spPr>
      </p:sp>
      <p:sp>
        <p:nvSpPr>
          <p:cNvPr id="12" name="Shape 10"/>
          <p:cNvSpPr/>
          <p:nvPr/>
        </p:nvSpPr>
        <p:spPr>
          <a:xfrm>
            <a:off x="3364992" y="1325880"/>
            <a:ext cx="2697480" cy="566928"/>
          </a:xfrm>
          <a:prstGeom prst="rect">
            <a:avLst/>
          </a:prstGeom>
          <a:solidFill>
            <a:srgbClr val="0891B2"/>
          </a:solidFill>
          <a:ln/>
        </p:spPr>
      </p:sp>
      <p:sp>
        <p:nvSpPr>
          <p:cNvPr id="13" name="Text 11"/>
          <p:cNvSpPr/>
          <p:nvPr/>
        </p:nvSpPr>
        <p:spPr>
          <a:xfrm>
            <a:off x="3547872" y="1325880"/>
            <a:ext cx="2377440" cy="566928"/>
          </a:xfrm>
          <a:prstGeom prst="rect">
            <a:avLst/>
          </a:prstGeom>
          <a:noFill/>
          <a:ln/>
        </p:spPr>
        <p:txBody>
          <a:bodyPr wrap="square" lIns="0" tIns="0" rIns="0" bIns="0" rtlCol="0" anchor="ctr"/>
          <a:lstStyle/>
          <a:p>
            <a:pPr indent="0" marL="0">
              <a:buNone/>
            </a:pPr>
            <a:r>
              <a:rPr lang="en-US" sz="1450" b="1" dirty="0">
                <a:solidFill>
                  <a:srgbClr val="FFFFFF"/>
                </a:solidFill>
                <a:latin typeface="Trebuchet MS" pitchFamily="34" charset="0"/>
                <a:ea typeface="Trebuchet MS" pitchFamily="34" charset="-122"/>
                <a:cs typeface="Trebuchet MS" pitchFamily="34" charset="-120"/>
              </a:rPr>
              <a:t>2 · Alignement</a:t>
            </a:r>
            <a:endParaRPr lang="en-US" sz="1450" dirty="0"/>
          </a:p>
        </p:txBody>
      </p:sp>
      <p:sp>
        <p:nvSpPr>
          <p:cNvPr id="14" name="Text 12"/>
          <p:cNvSpPr/>
          <p:nvPr/>
        </p:nvSpPr>
        <p:spPr>
          <a:xfrm>
            <a:off x="3566160" y="2084832"/>
            <a:ext cx="2331720" cy="2468880"/>
          </a:xfrm>
          <a:prstGeom prst="rect">
            <a:avLst/>
          </a:prstGeom>
          <a:noFill/>
          <a:ln/>
        </p:spPr>
        <p:txBody>
          <a:bodyPr wrap="square" lIns="0" tIns="0" rIns="0" bIns="0" rtlCol="0" anchor="t"/>
          <a:lstStyle/>
          <a:p>
            <a:pPr indent="0" marL="0">
              <a:buNone/>
            </a:pPr>
            <a:r>
              <a:rPr lang="en-US" sz="1200" dirty="0">
                <a:solidFill>
                  <a:srgbClr val="201D3A"/>
                </a:solidFill>
                <a:latin typeface="Calibri" pitchFamily="34" charset="0"/>
                <a:ea typeface="Calibri" pitchFamily="34" charset="-122"/>
                <a:cs typeface="Calibri" pitchFamily="34" charset="-120"/>
              </a:rPr>
              <a:t>Fine-tuning d'instructions + retours humains (RLHF) : apprendre à dialoguer, suivre des consignes, refuser le dangereux. Transforme un compléteur de texte en assistant.</a:t>
            </a:r>
            <a:endParaRPr lang="en-US" sz="1200" dirty="0"/>
          </a:p>
        </p:txBody>
      </p:sp>
      <p:sp>
        <p:nvSpPr>
          <p:cNvPr id="15" name="Text 13"/>
          <p:cNvSpPr/>
          <p:nvPr/>
        </p:nvSpPr>
        <p:spPr>
          <a:xfrm>
            <a:off x="6035040" y="2743200"/>
            <a:ext cx="274320" cy="457200"/>
          </a:xfrm>
          <a:prstGeom prst="rect">
            <a:avLst/>
          </a:prstGeom>
          <a:noFill/>
          <a:ln/>
        </p:spPr>
        <p:txBody>
          <a:bodyPr wrap="square" lIns="0" tIns="0" rIns="0" bIns="0" rtlCol="0" anchor="ctr"/>
          <a:lstStyle/>
          <a:p>
            <a:pPr algn="ctr" indent="0" marL="0">
              <a:buNone/>
            </a:pPr>
            <a:r>
              <a:rPr lang="en-US" sz="2000" b="1" dirty="0">
                <a:solidFill>
                  <a:srgbClr val="6D28D9"/>
                </a:solidFill>
                <a:latin typeface="Trebuchet MS" pitchFamily="34" charset="0"/>
                <a:ea typeface="Trebuchet MS" pitchFamily="34" charset="-122"/>
                <a:cs typeface="Trebuchet MS" pitchFamily="34" charset="-120"/>
              </a:rPr>
              <a:t>→</a:t>
            </a:r>
            <a:endParaRPr lang="en-US" sz="2000" dirty="0"/>
          </a:p>
        </p:txBody>
      </p:sp>
      <p:sp>
        <p:nvSpPr>
          <p:cNvPr id="16" name="Shape 14"/>
          <p:cNvSpPr/>
          <p:nvPr/>
        </p:nvSpPr>
        <p:spPr>
          <a:xfrm>
            <a:off x="6272784" y="1325880"/>
            <a:ext cx="2697480" cy="342900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7" name="Shape 15"/>
          <p:cNvSpPr/>
          <p:nvPr/>
        </p:nvSpPr>
        <p:spPr>
          <a:xfrm>
            <a:off x="6272784" y="1325880"/>
            <a:ext cx="64008" cy="3429000"/>
          </a:xfrm>
          <a:prstGeom prst="rect">
            <a:avLst/>
          </a:prstGeom>
          <a:solidFill>
            <a:srgbClr val="6D28D9"/>
          </a:solidFill>
          <a:ln/>
        </p:spPr>
      </p:sp>
      <p:sp>
        <p:nvSpPr>
          <p:cNvPr id="18" name="Shape 16"/>
          <p:cNvSpPr/>
          <p:nvPr/>
        </p:nvSpPr>
        <p:spPr>
          <a:xfrm>
            <a:off x="6272784" y="1325880"/>
            <a:ext cx="2697480" cy="566928"/>
          </a:xfrm>
          <a:prstGeom prst="rect">
            <a:avLst/>
          </a:prstGeom>
          <a:solidFill>
            <a:srgbClr val="4C1D95"/>
          </a:solidFill>
          <a:ln/>
        </p:spPr>
      </p:sp>
      <p:sp>
        <p:nvSpPr>
          <p:cNvPr id="19" name="Text 17"/>
          <p:cNvSpPr/>
          <p:nvPr/>
        </p:nvSpPr>
        <p:spPr>
          <a:xfrm>
            <a:off x="6455664" y="1325880"/>
            <a:ext cx="2377440" cy="566928"/>
          </a:xfrm>
          <a:prstGeom prst="rect">
            <a:avLst/>
          </a:prstGeom>
          <a:noFill/>
          <a:ln/>
        </p:spPr>
        <p:txBody>
          <a:bodyPr wrap="square" lIns="0" tIns="0" rIns="0" bIns="0" rtlCol="0" anchor="ctr"/>
          <a:lstStyle/>
          <a:p>
            <a:pPr indent="0" marL="0">
              <a:buNone/>
            </a:pPr>
            <a:r>
              <a:rPr lang="en-US" sz="1450" b="1" dirty="0">
                <a:solidFill>
                  <a:srgbClr val="FFFFFF"/>
                </a:solidFill>
                <a:latin typeface="Trebuchet MS" pitchFamily="34" charset="0"/>
                <a:ea typeface="Trebuchet MS" pitchFamily="34" charset="-122"/>
                <a:cs typeface="Trebuchet MS" pitchFamily="34" charset="-120"/>
              </a:rPr>
              <a:t>3 · Inférence</a:t>
            </a:r>
            <a:endParaRPr lang="en-US" sz="1450" dirty="0"/>
          </a:p>
        </p:txBody>
      </p:sp>
      <p:sp>
        <p:nvSpPr>
          <p:cNvPr id="20" name="Text 18"/>
          <p:cNvSpPr/>
          <p:nvPr/>
        </p:nvSpPr>
        <p:spPr>
          <a:xfrm>
            <a:off x="6473952" y="2084832"/>
            <a:ext cx="2331720" cy="2468880"/>
          </a:xfrm>
          <a:prstGeom prst="rect">
            <a:avLst/>
          </a:prstGeom>
          <a:noFill/>
          <a:ln/>
        </p:spPr>
        <p:txBody>
          <a:bodyPr wrap="square" lIns="0" tIns="0" rIns="0" bIns="0" rtlCol="0" anchor="t"/>
          <a:lstStyle/>
          <a:p>
            <a:pPr indent="0" marL="0">
              <a:buNone/>
            </a:pPr>
            <a:r>
              <a:rPr lang="en-US" sz="1200" dirty="0">
                <a:solidFill>
                  <a:srgbClr val="201D3A"/>
                </a:solidFill>
                <a:latin typeface="Calibri" pitchFamily="34" charset="0"/>
                <a:ea typeface="Calibri" pitchFamily="34" charset="-122"/>
                <a:cs typeface="Calibri" pitchFamily="34" charset="-120"/>
              </a:rPr>
              <a:t>La phase d'utilisation. Le modèle est figé : vos questions ne le font pas apprendre. Ses connaissances s'arrêtent à la date de coupure.</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LA FABRICATION</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Figé à l'inférence : deux conséquences</a:t>
            </a:r>
            <a:endParaRPr lang="en-US" sz="2600" dirty="0"/>
          </a:p>
        </p:txBody>
      </p:sp>
      <p:sp>
        <p:nvSpPr>
          <p:cNvPr id="4" name="Shape 2"/>
          <p:cNvSpPr/>
          <p:nvPr/>
        </p:nvSpPr>
        <p:spPr>
          <a:xfrm>
            <a:off x="457200" y="1280160"/>
            <a:ext cx="4023360" cy="338328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5" name="Shape 3"/>
          <p:cNvSpPr/>
          <p:nvPr/>
        </p:nvSpPr>
        <p:spPr>
          <a:xfrm>
            <a:off x="457200" y="1280160"/>
            <a:ext cx="64008" cy="3383280"/>
          </a:xfrm>
          <a:prstGeom prst="rect">
            <a:avLst/>
          </a:prstGeom>
          <a:solidFill>
            <a:srgbClr val="6D28D9"/>
          </a:solidFill>
          <a:ln/>
        </p:spPr>
      </p:sp>
      <p:sp>
        <p:nvSpPr>
          <p:cNvPr id="6" name="Text 4"/>
          <p:cNvSpPr/>
          <p:nvPr/>
        </p:nvSpPr>
        <p:spPr>
          <a:xfrm>
            <a:off x="731520" y="1508760"/>
            <a:ext cx="3474720" cy="411480"/>
          </a:xfrm>
          <a:prstGeom prst="rect">
            <a:avLst/>
          </a:prstGeom>
          <a:noFill/>
          <a:ln/>
        </p:spPr>
        <p:txBody>
          <a:bodyPr wrap="square" lIns="0" tIns="0" rIns="0" bIns="0" rtlCol="0" anchor="ctr"/>
          <a:lstStyle/>
          <a:p>
            <a:pPr indent="0" marL="0">
              <a:buNone/>
            </a:pPr>
            <a:r>
              <a:rPr lang="en-US" sz="1650" b="1" dirty="0">
                <a:solidFill>
                  <a:srgbClr val="6D28D9"/>
                </a:solidFill>
                <a:latin typeface="Trebuchet MS" pitchFamily="34" charset="0"/>
                <a:ea typeface="Trebuchet MS" pitchFamily="34" charset="-122"/>
                <a:cs typeface="Trebuchet MS" pitchFamily="34" charset="-120"/>
              </a:rPr>
              <a:t>Pas d'apprentissage à l'usage</a:t>
            </a:r>
            <a:endParaRPr lang="en-US" sz="1650" dirty="0"/>
          </a:p>
        </p:txBody>
      </p:sp>
      <p:sp>
        <p:nvSpPr>
          <p:cNvPr id="7" name="Text 5"/>
          <p:cNvSpPr/>
          <p:nvPr/>
        </p:nvSpPr>
        <p:spPr>
          <a:xfrm>
            <a:off x="731520" y="2011680"/>
            <a:ext cx="3520440" cy="2377440"/>
          </a:xfrm>
          <a:prstGeom prst="rect">
            <a:avLst/>
          </a:prstGeom>
          <a:noFill/>
          <a:ln/>
        </p:spPr>
        <p:txBody>
          <a:bodyPr wrap="square" lIns="0" tIns="0" rIns="0" bIns="0" rtlCol="0" anchor="t"/>
          <a:lstStyle/>
          <a:p>
            <a:pPr indent="0" marL="0">
              <a:buNone/>
            </a:pPr>
            <a:r>
              <a:rPr lang="en-US" sz="1300" dirty="0">
                <a:solidFill>
                  <a:srgbClr val="201D3A"/>
                </a:solidFill>
                <a:latin typeface="Calibri" pitchFamily="34" charset="0"/>
                <a:ea typeface="Calibri" pitchFamily="34" charset="-122"/>
                <a:cs typeface="Calibri" pitchFamily="34" charset="-120"/>
              </a:rPr>
              <a:t>Corriger le modèle dans une conversation ne le modifie pas : à la conversation suivante, tout est oublié. La « mémoire » d'un produit (préférences, historique) est une couche logicielle ajoutée autour du modèle.</a:t>
            </a:r>
            <a:endParaRPr lang="en-US" sz="1300" dirty="0"/>
          </a:p>
        </p:txBody>
      </p:sp>
      <p:sp>
        <p:nvSpPr>
          <p:cNvPr id="8" name="Shape 6"/>
          <p:cNvSpPr/>
          <p:nvPr/>
        </p:nvSpPr>
        <p:spPr>
          <a:xfrm>
            <a:off x="4663440" y="1280160"/>
            <a:ext cx="4023360" cy="338328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9" name="Shape 7"/>
          <p:cNvSpPr/>
          <p:nvPr/>
        </p:nvSpPr>
        <p:spPr>
          <a:xfrm>
            <a:off x="4663440" y="1280160"/>
            <a:ext cx="64008" cy="3383280"/>
          </a:xfrm>
          <a:prstGeom prst="rect">
            <a:avLst/>
          </a:prstGeom>
          <a:solidFill>
            <a:srgbClr val="6D28D9"/>
          </a:solidFill>
          <a:ln/>
        </p:spPr>
      </p:sp>
      <p:sp>
        <p:nvSpPr>
          <p:cNvPr id="10" name="Text 8"/>
          <p:cNvSpPr/>
          <p:nvPr/>
        </p:nvSpPr>
        <p:spPr>
          <a:xfrm>
            <a:off x="4937760" y="1508760"/>
            <a:ext cx="3566160" cy="411480"/>
          </a:xfrm>
          <a:prstGeom prst="rect">
            <a:avLst/>
          </a:prstGeom>
          <a:noFill/>
          <a:ln/>
        </p:spPr>
        <p:txBody>
          <a:bodyPr wrap="square" lIns="0" tIns="0" rIns="0" bIns="0" rtlCol="0" anchor="ctr"/>
          <a:lstStyle/>
          <a:p>
            <a:pPr indent="0" marL="0">
              <a:buNone/>
            </a:pPr>
            <a:r>
              <a:rPr lang="en-US" sz="1650" b="1" dirty="0">
                <a:solidFill>
                  <a:srgbClr val="0891B2"/>
                </a:solidFill>
                <a:latin typeface="Trebuchet MS" pitchFamily="34" charset="0"/>
                <a:ea typeface="Trebuchet MS" pitchFamily="34" charset="-122"/>
                <a:cs typeface="Trebuchet MS" pitchFamily="34" charset="-120"/>
              </a:rPr>
              <a:t>Date de coupure des connaissances</a:t>
            </a:r>
            <a:endParaRPr lang="en-US" sz="1650" dirty="0"/>
          </a:p>
        </p:txBody>
      </p:sp>
      <p:sp>
        <p:nvSpPr>
          <p:cNvPr id="11" name="Text 9"/>
          <p:cNvSpPr/>
          <p:nvPr/>
        </p:nvSpPr>
        <p:spPr>
          <a:xfrm>
            <a:off x="4937760" y="2011680"/>
            <a:ext cx="3520440" cy="2377440"/>
          </a:xfrm>
          <a:prstGeom prst="rect">
            <a:avLst/>
          </a:prstGeom>
          <a:noFill/>
          <a:ln/>
        </p:spPr>
        <p:txBody>
          <a:bodyPr wrap="square" lIns="0" tIns="0" rIns="0" bIns="0" rtlCol="0" anchor="t"/>
          <a:lstStyle/>
          <a:p>
            <a:pPr indent="0" marL="0">
              <a:buNone/>
            </a:pPr>
            <a:r>
              <a:rPr lang="en-US" sz="1300" dirty="0">
                <a:solidFill>
                  <a:srgbClr val="201D3A"/>
                </a:solidFill>
                <a:latin typeface="Calibri" pitchFamily="34" charset="0"/>
                <a:ea typeface="Calibri" pitchFamily="34" charset="-122"/>
                <a:cs typeface="Calibri" pitchFamily="34" charset="-120"/>
              </a:rPr>
              <a:t>Le modèle ignore tout ce qui est postérieur à son entraînement : versions de frameworks, actualités, vos documents internes. Solutions : recherche web, RAG (chapitre 5), outils (chapitre 6).</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914400"/>
            <a:ext cx="2926080" cy="1737360"/>
          </a:xfrm>
          <a:prstGeom prst="rect">
            <a:avLst/>
          </a:prstGeom>
          <a:noFill/>
          <a:ln/>
        </p:spPr>
        <p:txBody>
          <a:bodyPr wrap="square" lIns="0" tIns="0" rIns="0" bIns="0" rtlCol="0" anchor="ctr"/>
          <a:lstStyle/>
          <a:p>
            <a:pPr indent="0" marL="0">
              <a:buNone/>
            </a:pPr>
            <a:r>
              <a:rPr lang="en-US" sz="12000" b="1" dirty="0">
                <a:solidFill>
                  <a:srgbClr val="6D28D9"/>
                </a:solidFill>
                <a:latin typeface="Trebuchet MS" pitchFamily="34" charset="0"/>
                <a:ea typeface="Trebuchet MS" pitchFamily="34" charset="-122"/>
                <a:cs typeface="Trebuchet MS" pitchFamily="34" charset="-120"/>
              </a:rPr>
              <a:t>04</a:t>
            </a:r>
            <a:endParaRPr lang="en-US" sz="12000" dirty="0"/>
          </a:p>
        </p:txBody>
      </p:sp>
      <p:sp>
        <p:nvSpPr>
          <p:cNvPr id="3" name="Shape 1"/>
          <p:cNvSpPr/>
          <p:nvPr/>
        </p:nvSpPr>
        <p:spPr>
          <a:xfrm>
            <a:off x="7818120" y="-777240"/>
            <a:ext cx="2194560" cy="2194560"/>
          </a:xfrm>
          <a:prstGeom prst="ellipse">
            <a:avLst/>
          </a:prstGeom>
          <a:solidFill>
            <a:srgbClr val="6D28D9">
              <a:alpha val="28000"/>
            </a:srgbClr>
          </a:solidFill>
          <a:ln/>
        </p:spPr>
      </p:sp>
      <p:sp>
        <p:nvSpPr>
          <p:cNvPr id="4" name="Shape 2"/>
          <p:cNvSpPr/>
          <p:nvPr/>
        </p:nvSpPr>
        <p:spPr>
          <a:xfrm>
            <a:off x="8458200" y="4160520"/>
            <a:ext cx="1554480" cy="1554480"/>
          </a:xfrm>
          <a:prstGeom prst="ellipse">
            <a:avLst/>
          </a:prstGeom>
          <a:solidFill>
            <a:srgbClr val="0891B2">
              <a:alpha val="28000"/>
            </a:srgbClr>
          </a:solidFill>
          <a:ln/>
        </p:spPr>
      </p:sp>
      <p:sp>
        <p:nvSpPr>
          <p:cNvPr id="5" name="Text 3"/>
          <p:cNvSpPr/>
          <p:nvPr/>
        </p:nvSpPr>
        <p:spPr>
          <a:xfrm>
            <a:off x="548640" y="2743200"/>
            <a:ext cx="8046720" cy="777240"/>
          </a:xfrm>
          <a:prstGeom prst="rect">
            <a:avLst/>
          </a:prstGeom>
          <a:noFill/>
          <a:ln/>
        </p:spPr>
        <p:txBody>
          <a:bodyPr wrap="square" lIns="0" tIns="0" rIns="0" bIns="0" rtlCol="0" anchor="ctr"/>
          <a:lstStyle/>
          <a:p>
            <a:pPr indent="0" marL="0">
              <a:buNone/>
            </a:pPr>
            <a:r>
              <a:rPr lang="en-US" sz="4000" b="1" dirty="0">
                <a:solidFill>
                  <a:srgbClr val="EAE8FF"/>
                </a:solidFill>
                <a:latin typeface="Trebuchet MS" pitchFamily="34" charset="0"/>
                <a:ea typeface="Trebuchet MS" pitchFamily="34" charset="-122"/>
                <a:cs typeface="Trebuchet MS" pitchFamily="34" charset="-120"/>
              </a:rPr>
              <a:t>La fenêtre de contexte</a:t>
            </a:r>
            <a:endParaRPr lang="en-US" sz="4000" dirty="0"/>
          </a:p>
        </p:txBody>
      </p:sp>
      <p:sp>
        <p:nvSpPr>
          <p:cNvPr id="6" name="Text 4"/>
          <p:cNvSpPr/>
          <p:nvPr/>
        </p:nvSpPr>
        <p:spPr>
          <a:xfrm>
            <a:off x="548640" y="3566160"/>
            <a:ext cx="7498080" cy="822960"/>
          </a:xfrm>
          <a:prstGeom prst="rect">
            <a:avLst/>
          </a:prstGeom>
          <a:noFill/>
          <a:ln/>
        </p:spPr>
        <p:txBody>
          <a:bodyPr wrap="square" lIns="0" tIns="0" rIns="0" bIns="0" rtlCol="0" anchor="ctr"/>
          <a:lstStyle/>
          <a:p>
            <a:pPr indent="0" marL="0">
              <a:buNone/>
            </a:pPr>
            <a:r>
              <a:rPr lang="en-US" sz="1700" dirty="0">
                <a:solidFill>
                  <a:srgbClr val="B9B3E6"/>
                </a:solidFill>
                <a:latin typeface="Calibri" pitchFamily="34" charset="0"/>
                <a:ea typeface="Calibri" pitchFamily="34" charset="-122"/>
                <a:cs typeface="Calibri" pitchFamily="34" charset="-120"/>
              </a:rPr>
              <a:t>La mémoire de travail du modèle : tout ce qu'il peut « voir » d'un coup.</a:t>
            </a:r>
            <a:endParaRPr lang="en-US"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FENÊTRE DE CONTEXTE</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Combien peut-il lire d'un coup ?</a:t>
            </a:r>
            <a:endParaRPr lang="en-US" sz="2600" dirty="0"/>
          </a:p>
        </p:txBody>
      </p:sp>
      <p:sp>
        <p:nvSpPr>
          <p:cNvPr id="4" name="Text 2"/>
          <p:cNvSpPr/>
          <p:nvPr/>
        </p:nvSpPr>
        <p:spPr>
          <a:xfrm>
            <a:off x="457200" y="1188720"/>
            <a:ext cx="8229600" cy="548640"/>
          </a:xfrm>
          <a:prstGeom prst="rect">
            <a:avLst/>
          </a:prstGeom>
          <a:noFill/>
          <a:ln/>
        </p:spPr>
        <p:txBody>
          <a:bodyPr wrap="square" lIns="0" tIns="0" rIns="0" bIns="0" rtlCol="0" anchor="ctr"/>
          <a:lstStyle/>
          <a:p>
            <a:pPr indent="0" marL="0">
              <a:buNone/>
            </a:pPr>
            <a:r>
              <a:rPr lang="en-US" sz="1500" dirty="0">
                <a:solidFill>
                  <a:srgbClr val="201D3A"/>
                </a:solidFill>
                <a:latin typeface="Calibri" pitchFamily="34" charset="0"/>
                <a:ea typeface="Calibri" pitchFamily="34" charset="-122"/>
                <a:cs typeface="Calibri" pitchFamily="34" charset="-120"/>
              </a:rPr>
              <a:t>Instructions + conversation + documents fournis : tout doit tenir dans la fenêtre. Ce qui dépasse est invisible pour le modèle.</a:t>
            </a:r>
            <a:endParaRPr lang="en-US" sz="1500" dirty="0"/>
          </a:p>
        </p:txBody>
      </p:sp>
      <p:sp>
        <p:nvSpPr>
          <p:cNvPr id="5" name="Shape 3"/>
          <p:cNvSpPr/>
          <p:nvPr/>
        </p:nvSpPr>
        <p:spPr>
          <a:xfrm>
            <a:off x="457200" y="2011680"/>
            <a:ext cx="1828800" cy="196596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6" name="Shape 4"/>
          <p:cNvSpPr/>
          <p:nvPr/>
        </p:nvSpPr>
        <p:spPr>
          <a:xfrm>
            <a:off x="457200" y="2011680"/>
            <a:ext cx="64008" cy="1965960"/>
          </a:xfrm>
          <a:prstGeom prst="rect">
            <a:avLst/>
          </a:prstGeom>
          <a:solidFill>
            <a:srgbClr val="6D28D9"/>
          </a:solidFill>
          <a:ln/>
        </p:spPr>
      </p:sp>
      <p:sp>
        <p:nvSpPr>
          <p:cNvPr id="7" name="Text 5"/>
          <p:cNvSpPr/>
          <p:nvPr/>
        </p:nvSpPr>
        <p:spPr>
          <a:xfrm>
            <a:off x="621792" y="2240280"/>
            <a:ext cx="1554480" cy="731520"/>
          </a:xfrm>
          <a:prstGeom prst="rect">
            <a:avLst/>
          </a:prstGeom>
          <a:noFill/>
          <a:ln/>
        </p:spPr>
        <p:txBody>
          <a:bodyPr wrap="square" lIns="0" tIns="0" rIns="0" bIns="0" rtlCol="0" anchor="t"/>
          <a:lstStyle/>
          <a:p>
            <a:pPr indent="0" marL="0">
              <a:buNone/>
            </a:pPr>
            <a:r>
              <a:rPr lang="en-US" sz="3800" b="1" dirty="0">
                <a:solidFill>
                  <a:srgbClr val="6D28D9"/>
                </a:solidFill>
                <a:latin typeface="Trebuchet MS" pitchFamily="34" charset="0"/>
                <a:ea typeface="Trebuchet MS" pitchFamily="34" charset="-122"/>
                <a:cs typeface="Trebuchet MS" pitchFamily="34" charset="-120"/>
              </a:rPr>
              <a:t>128k</a:t>
            </a:r>
            <a:endParaRPr lang="en-US" sz="3800" dirty="0"/>
          </a:p>
        </p:txBody>
      </p:sp>
      <p:sp>
        <p:nvSpPr>
          <p:cNvPr id="8" name="Text 6"/>
          <p:cNvSpPr/>
          <p:nvPr/>
        </p:nvSpPr>
        <p:spPr>
          <a:xfrm>
            <a:off x="621792" y="3063240"/>
            <a:ext cx="1554480" cy="822960"/>
          </a:xfrm>
          <a:prstGeom prst="rect">
            <a:avLst/>
          </a:prstGeom>
          <a:noFill/>
          <a:ln/>
        </p:spPr>
        <p:txBody>
          <a:bodyPr wrap="square" lIns="0" tIns="0" rIns="0" bIns="0" rtlCol="0" anchor="t"/>
          <a:lstStyle/>
          <a:p>
            <a:pPr indent="0" marL="0">
              <a:buNone/>
            </a:pPr>
            <a:r>
              <a:rPr lang="en-US" sz="1100" dirty="0">
                <a:solidFill>
                  <a:srgbClr val="5E5A80"/>
                </a:solidFill>
                <a:latin typeface="Calibri" pitchFamily="34" charset="0"/>
                <a:ea typeface="Calibri" pitchFamily="34" charset="-122"/>
                <a:cs typeface="Calibri" pitchFamily="34" charset="-120"/>
              </a:rPr>
              <a:t>standard d'entrée de gamme (Mistral Large)</a:t>
            </a:r>
            <a:endParaRPr lang="en-US" sz="1100" dirty="0"/>
          </a:p>
        </p:txBody>
      </p:sp>
      <p:sp>
        <p:nvSpPr>
          <p:cNvPr id="9" name="Shape 7"/>
          <p:cNvSpPr/>
          <p:nvPr/>
        </p:nvSpPr>
        <p:spPr>
          <a:xfrm>
            <a:off x="2590770" y="2011680"/>
            <a:ext cx="1828800" cy="196596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0" name="Shape 8"/>
          <p:cNvSpPr/>
          <p:nvPr/>
        </p:nvSpPr>
        <p:spPr>
          <a:xfrm>
            <a:off x="2590770" y="2011680"/>
            <a:ext cx="64008" cy="1965960"/>
          </a:xfrm>
          <a:prstGeom prst="rect">
            <a:avLst/>
          </a:prstGeom>
          <a:solidFill>
            <a:srgbClr val="6D28D9"/>
          </a:solidFill>
          <a:ln/>
        </p:spPr>
      </p:sp>
      <p:sp>
        <p:nvSpPr>
          <p:cNvPr id="11" name="Text 9"/>
          <p:cNvSpPr/>
          <p:nvPr/>
        </p:nvSpPr>
        <p:spPr>
          <a:xfrm>
            <a:off x="2755362" y="2240280"/>
            <a:ext cx="1554480" cy="731520"/>
          </a:xfrm>
          <a:prstGeom prst="rect">
            <a:avLst/>
          </a:prstGeom>
          <a:noFill/>
          <a:ln/>
        </p:spPr>
        <p:txBody>
          <a:bodyPr wrap="square" lIns="0" tIns="0" rIns="0" bIns="0" rtlCol="0" anchor="t"/>
          <a:lstStyle/>
          <a:p>
            <a:pPr indent="0" marL="0">
              <a:buNone/>
            </a:pPr>
            <a:r>
              <a:rPr lang="en-US" sz="3800" b="1" dirty="0">
                <a:solidFill>
                  <a:srgbClr val="0891B2"/>
                </a:solidFill>
                <a:latin typeface="Trebuchet MS" pitchFamily="34" charset="0"/>
                <a:ea typeface="Trebuchet MS" pitchFamily="34" charset="-122"/>
                <a:cs typeface="Trebuchet MS" pitchFamily="34" charset="-120"/>
              </a:rPr>
              <a:t>200k</a:t>
            </a:r>
            <a:endParaRPr lang="en-US" sz="3800" dirty="0"/>
          </a:p>
        </p:txBody>
      </p:sp>
      <p:sp>
        <p:nvSpPr>
          <p:cNvPr id="12" name="Text 10"/>
          <p:cNvSpPr/>
          <p:nvPr/>
        </p:nvSpPr>
        <p:spPr>
          <a:xfrm>
            <a:off x="2755362" y="3063240"/>
            <a:ext cx="1554480" cy="822960"/>
          </a:xfrm>
          <a:prstGeom prst="rect">
            <a:avLst/>
          </a:prstGeom>
          <a:noFill/>
          <a:ln/>
        </p:spPr>
        <p:txBody>
          <a:bodyPr wrap="square" lIns="0" tIns="0" rIns="0" bIns="0" rtlCol="0" anchor="t"/>
          <a:lstStyle/>
          <a:p>
            <a:pPr indent="0" marL="0">
              <a:buNone/>
            </a:pPr>
            <a:r>
              <a:rPr lang="en-US" sz="1100" dirty="0">
                <a:solidFill>
                  <a:srgbClr val="5E5A80"/>
                </a:solidFill>
                <a:latin typeface="Calibri" pitchFamily="34" charset="0"/>
                <a:ea typeface="Calibri" pitchFamily="34" charset="-122"/>
                <a:cs typeface="Calibri" pitchFamily="34" charset="-120"/>
              </a:rPr>
              <a:t>Claude Sonnet 4.6 / GPT-5 en standard</a:t>
            </a:r>
            <a:endParaRPr lang="en-US" sz="1100" dirty="0"/>
          </a:p>
        </p:txBody>
      </p:sp>
      <p:sp>
        <p:nvSpPr>
          <p:cNvPr id="13" name="Shape 11"/>
          <p:cNvSpPr/>
          <p:nvPr/>
        </p:nvSpPr>
        <p:spPr>
          <a:xfrm>
            <a:off x="4724339" y="2011680"/>
            <a:ext cx="1828800" cy="196596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4" name="Shape 12"/>
          <p:cNvSpPr/>
          <p:nvPr/>
        </p:nvSpPr>
        <p:spPr>
          <a:xfrm>
            <a:off x="4724339" y="2011680"/>
            <a:ext cx="64008" cy="1965960"/>
          </a:xfrm>
          <a:prstGeom prst="rect">
            <a:avLst/>
          </a:prstGeom>
          <a:solidFill>
            <a:srgbClr val="6D28D9"/>
          </a:solidFill>
          <a:ln/>
        </p:spPr>
      </p:sp>
      <p:sp>
        <p:nvSpPr>
          <p:cNvPr id="15" name="Text 13"/>
          <p:cNvSpPr/>
          <p:nvPr/>
        </p:nvSpPr>
        <p:spPr>
          <a:xfrm>
            <a:off x="4888931" y="2240280"/>
            <a:ext cx="1554480" cy="731520"/>
          </a:xfrm>
          <a:prstGeom prst="rect">
            <a:avLst/>
          </a:prstGeom>
          <a:noFill/>
          <a:ln/>
        </p:spPr>
        <p:txBody>
          <a:bodyPr wrap="square" lIns="0" tIns="0" rIns="0" bIns="0" rtlCol="0" anchor="t"/>
          <a:lstStyle/>
          <a:p>
            <a:pPr indent="0" marL="0">
              <a:buNone/>
            </a:pPr>
            <a:r>
              <a:rPr lang="en-US" sz="3800" b="1" dirty="0">
                <a:solidFill>
                  <a:srgbClr val="6D28D9"/>
                </a:solidFill>
                <a:latin typeface="Trebuchet MS" pitchFamily="34" charset="0"/>
                <a:ea typeface="Trebuchet MS" pitchFamily="34" charset="-122"/>
                <a:cs typeface="Trebuchet MS" pitchFamily="34" charset="-120"/>
              </a:rPr>
              <a:t>1M</a:t>
            </a:r>
            <a:endParaRPr lang="en-US" sz="3800" dirty="0"/>
          </a:p>
        </p:txBody>
      </p:sp>
      <p:sp>
        <p:nvSpPr>
          <p:cNvPr id="16" name="Text 14"/>
          <p:cNvSpPr/>
          <p:nvPr/>
        </p:nvSpPr>
        <p:spPr>
          <a:xfrm>
            <a:off x="4888931" y="3063240"/>
            <a:ext cx="1554480" cy="822960"/>
          </a:xfrm>
          <a:prstGeom prst="rect">
            <a:avLst/>
          </a:prstGeom>
          <a:noFill/>
          <a:ln/>
        </p:spPr>
        <p:txBody>
          <a:bodyPr wrap="square" lIns="0" tIns="0" rIns="0" bIns="0" rtlCol="0" anchor="t"/>
          <a:lstStyle/>
          <a:p>
            <a:pPr indent="0" marL="0">
              <a:buNone/>
            </a:pPr>
            <a:r>
              <a:rPr lang="en-US" sz="1100" dirty="0">
                <a:solidFill>
                  <a:srgbClr val="5E5A80"/>
                </a:solidFill>
                <a:latin typeface="Calibri" pitchFamily="34" charset="0"/>
                <a:ea typeface="Calibri" pitchFamily="34" charset="-122"/>
                <a:cs typeface="Calibri" pitchFamily="34" charset="-120"/>
              </a:rPr>
              <a:t>tiers premium — ≈ 1 200 pages A4</a:t>
            </a:r>
            <a:endParaRPr lang="en-US" sz="1100" dirty="0"/>
          </a:p>
        </p:txBody>
      </p:sp>
      <p:sp>
        <p:nvSpPr>
          <p:cNvPr id="17" name="Shape 15"/>
          <p:cNvSpPr/>
          <p:nvPr/>
        </p:nvSpPr>
        <p:spPr>
          <a:xfrm>
            <a:off x="6857909" y="2011680"/>
            <a:ext cx="1828800" cy="196596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8" name="Shape 16"/>
          <p:cNvSpPr/>
          <p:nvPr/>
        </p:nvSpPr>
        <p:spPr>
          <a:xfrm>
            <a:off x="6857909" y="2011680"/>
            <a:ext cx="64008" cy="1965960"/>
          </a:xfrm>
          <a:prstGeom prst="rect">
            <a:avLst/>
          </a:prstGeom>
          <a:solidFill>
            <a:srgbClr val="6D28D9"/>
          </a:solidFill>
          <a:ln/>
        </p:spPr>
      </p:sp>
      <p:sp>
        <p:nvSpPr>
          <p:cNvPr id="19" name="Text 17"/>
          <p:cNvSpPr/>
          <p:nvPr/>
        </p:nvSpPr>
        <p:spPr>
          <a:xfrm>
            <a:off x="7022501" y="2240280"/>
            <a:ext cx="1554480" cy="731520"/>
          </a:xfrm>
          <a:prstGeom prst="rect">
            <a:avLst/>
          </a:prstGeom>
          <a:noFill/>
          <a:ln/>
        </p:spPr>
        <p:txBody>
          <a:bodyPr wrap="square" lIns="0" tIns="0" rIns="0" bIns="0" rtlCol="0" anchor="t"/>
          <a:lstStyle/>
          <a:p>
            <a:pPr indent="0" marL="0">
              <a:buNone/>
            </a:pPr>
            <a:r>
              <a:rPr lang="en-US" sz="3800" b="1" dirty="0">
                <a:solidFill>
                  <a:srgbClr val="0891B2"/>
                </a:solidFill>
                <a:latin typeface="Trebuchet MS" pitchFamily="34" charset="0"/>
                <a:ea typeface="Trebuchet MS" pitchFamily="34" charset="-122"/>
                <a:cs typeface="Trebuchet MS" pitchFamily="34" charset="-120"/>
              </a:rPr>
              <a:t>2M</a:t>
            </a:r>
            <a:endParaRPr lang="en-US" sz="3800" dirty="0"/>
          </a:p>
        </p:txBody>
      </p:sp>
      <p:sp>
        <p:nvSpPr>
          <p:cNvPr id="20" name="Text 18"/>
          <p:cNvSpPr/>
          <p:nvPr/>
        </p:nvSpPr>
        <p:spPr>
          <a:xfrm>
            <a:off x="7022501" y="3063240"/>
            <a:ext cx="1554480" cy="822960"/>
          </a:xfrm>
          <a:prstGeom prst="rect">
            <a:avLst/>
          </a:prstGeom>
          <a:noFill/>
          <a:ln/>
        </p:spPr>
        <p:txBody>
          <a:bodyPr wrap="square" lIns="0" tIns="0" rIns="0" bIns="0" rtlCol="0" anchor="t"/>
          <a:lstStyle/>
          <a:p>
            <a:pPr indent="0" marL="0">
              <a:buNone/>
            </a:pPr>
            <a:r>
              <a:rPr lang="en-US" sz="1100" dirty="0">
                <a:solidFill>
                  <a:srgbClr val="5E5A80"/>
                </a:solidFill>
                <a:latin typeface="Calibri" pitchFamily="34" charset="0"/>
                <a:ea typeface="Calibri" pitchFamily="34" charset="-122"/>
                <a:cs typeface="Calibri" pitchFamily="34" charset="-120"/>
              </a:rPr>
              <a:t>Gemini : codebase entière en entrée</a:t>
            </a:r>
            <a:endParaRPr lang="en-US" sz="1100" dirty="0"/>
          </a:p>
        </p:txBody>
      </p:sp>
      <p:sp>
        <p:nvSpPr>
          <p:cNvPr id="21" name="Shape 19"/>
          <p:cNvSpPr/>
          <p:nvPr/>
        </p:nvSpPr>
        <p:spPr>
          <a:xfrm>
            <a:off x="457200" y="4251960"/>
            <a:ext cx="8229600" cy="566928"/>
          </a:xfrm>
          <a:prstGeom prst="rect">
            <a:avLst/>
          </a:prstGeom>
          <a:solidFill>
            <a:srgbClr val="EDE9FE"/>
          </a:solidFill>
          <a:ln/>
        </p:spPr>
      </p:sp>
      <p:sp>
        <p:nvSpPr>
          <p:cNvPr id="22" name="Text 20"/>
          <p:cNvSpPr/>
          <p:nvPr/>
        </p:nvSpPr>
        <p:spPr>
          <a:xfrm>
            <a:off x="685800" y="4251960"/>
            <a:ext cx="7863840" cy="566928"/>
          </a:xfrm>
          <a:prstGeom prst="rect">
            <a:avLst/>
          </a:prstGeom>
          <a:noFill/>
          <a:ln/>
        </p:spPr>
        <p:txBody>
          <a:bodyPr wrap="square" lIns="0" tIns="0" rIns="0" bIns="0" rtlCol="0" anchor="ctr"/>
          <a:lstStyle/>
          <a:p>
            <a:pPr indent="0" marL="0">
              <a:buNone/>
            </a:pPr>
            <a:r>
              <a:rPr lang="en-US" sz="1250" i="1" dirty="0">
                <a:solidFill>
                  <a:srgbClr val="4C1D95"/>
                </a:solidFill>
                <a:latin typeface="Calibri" pitchFamily="34" charset="0"/>
                <a:ea typeface="Calibri" pitchFamily="34" charset="-122"/>
                <a:cs typeface="Calibri" pitchFamily="34" charset="-120"/>
              </a:rPr>
              <a:t>Pour l'analyste : on peut soumettre contrats, rapports ou bases de code entiers — mais plus de contexte = plus de coût et de latence.</a:t>
            </a:r>
            <a:endParaRPr lang="en-US" sz="12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914400"/>
            <a:ext cx="2926080" cy="1737360"/>
          </a:xfrm>
          <a:prstGeom prst="rect">
            <a:avLst/>
          </a:prstGeom>
          <a:noFill/>
          <a:ln/>
        </p:spPr>
        <p:txBody>
          <a:bodyPr wrap="square" lIns="0" tIns="0" rIns="0" bIns="0" rtlCol="0" anchor="ctr"/>
          <a:lstStyle/>
          <a:p>
            <a:pPr indent="0" marL="0">
              <a:buNone/>
            </a:pPr>
            <a:r>
              <a:rPr lang="en-US" sz="12000" b="1" dirty="0">
                <a:solidFill>
                  <a:srgbClr val="6D28D9"/>
                </a:solidFill>
                <a:latin typeface="Trebuchet MS" pitchFamily="34" charset="0"/>
                <a:ea typeface="Trebuchet MS" pitchFamily="34" charset="-122"/>
                <a:cs typeface="Trebuchet MS" pitchFamily="34" charset="-120"/>
              </a:rPr>
              <a:t>05</a:t>
            </a:r>
            <a:endParaRPr lang="en-US" sz="12000" dirty="0"/>
          </a:p>
        </p:txBody>
      </p:sp>
      <p:sp>
        <p:nvSpPr>
          <p:cNvPr id="3" name="Shape 1"/>
          <p:cNvSpPr/>
          <p:nvPr/>
        </p:nvSpPr>
        <p:spPr>
          <a:xfrm>
            <a:off x="7818120" y="-777240"/>
            <a:ext cx="2194560" cy="2194560"/>
          </a:xfrm>
          <a:prstGeom prst="ellipse">
            <a:avLst/>
          </a:prstGeom>
          <a:solidFill>
            <a:srgbClr val="6D28D9">
              <a:alpha val="28000"/>
            </a:srgbClr>
          </a:solidFill>
          <a:ln/>
        </p:spPr>
      </p:sp>
      <p:sp>
        <p:nvSpPr>
          <p:cNvPr id="4" name="Shape 2"/>
          <p:cNvSpPr/>
          <p:nvPr/>
        </p:nvSpPr>
        <p:spPr>
          <a:xfrm>
            <a:off x="8458200" y="4160520"/>
            <a:ext cx="1554480" cy="1554480"/>
          </a:xfrm>
          <a:prstGeom prst="ellipse">
            <a:avLst/>
          </a:prstGeom>
          <a:solidFill>
            <a:srgbClr val="0891B2">
              <a:alpha val="28000"/>
            </a:srgbClr>
          </a:solidFill>
          <a:ln/>
        </p:spPr>
      </p:sp>
      <p:sp>
        <p:nvSpPr>
          <p:cNvPr id="5" name="Text 3"/>
          <p:cNvSpPr/>
          <p:nvPr/>
        </p:nvSpPr>
        <p:spPr>
          <a:xfrm>
            <a:off x="548640" y="2743200"/>
            <a:ext cx="8046720" cy="777240"/>
          </a:xfrm>
          <a:prstGeom prst="rect">
            <a:avLst/>
          </a:prstGeom>
          <a:noFill/>
          <a:ln/>
        </p:spPr>
        <p:txBody>
          <a:bodyPr wrap="square" lIns="0" tIns="0" rIns="0" bIns="0" rtlCol="0" anchor="ctr"/>
          <a:lstStyle/>
          <a:p>
            <a:pPr indent="0" marL="0">
              <a:buNone/>
            </a:pPr>
            <a:r>
              <a:rPr lang="en-US" sz="4000" b="1" dirty="0">
                <a:solidFill>
                  <a:srgbClr val="EAE8FF"/>
                </a:solidFill>
                <a:latin typeface="Trebuchet MS" pitchFamily="34" charset="0"/>
                <a:ea typeface="Trebuchet MS" pitchFamily="34" charset="-122"/>
                <a:cs typeface="Trebuchet MS" pitchFamily="34" charset="-120"/>
              </a:rPr>
              <a:t>Les limites</a:t>
            </a:r>
            <a:endParaRPr lang="en-US" sz="4000" dirty="0"/>
          </a:p>
        </p:txBody>
      </p:sp>
      <p:sp>
        <p:nvSpPr>
          <p:cNvPr id="6" name="Text 4"/>
          <p:cNvSpPr/>
          <p:nvPr/>
        </p:nvSpPr>
        <p:spPr>
          <a:xfrm>
            <a:off x="548640" y="3566160"/>
            <a:ext cx="7498080" cy="822960"/>
          </a:xfrm>
          <a:prstGeom prst="rect">
            <a:avLst/>
          </a:prstGeom>
          <a:noFill/>
          <a:ln/>
        </p:spPr>
        <p:txBody>
          <a:bodyPr wrap="square" lIns="0" tIns="0" rIns="0" bIns="0" rtlCol="0" anchor="ctr"/>
          <a:lstStyle/>
          <a:p>
            <a:pPr indent="0" marL="0">
              <a:buNone/>
            </a:pPr>
            <a:r>
              <a:rPr lang="en-US" sz="1700" dirty="0">
                <a:solidFill>
                  <a:srgbClr val="B9B3E6"/>
                </a:solidFill>
                <a:latin typeface="Calibri" pitchFamily="34" charset="0"/>
                <a:ea typeface="Calibri" pitchFamily="34" charset="-122"/>
                <a:cs typeface="Calibri" pitchFamily="34" charset="-120"/>
              </a:rPr>
              <a:t>Hallucinations, coupure, calcul, sensibilité au prompt, confidentialité.</a:t>
            </a:r>
            <a:endParaRPr lang="en-US" sz="1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LES LIMITES</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Cinq limites structurelles</a:t>
            </a:r>
            <a:endParaRPr lang="en-US" sz="2600" dirty="0"/>
          </a:p>
        </p:txBody>
      </p:sp>
      <p:sp>
        <p:nvSpPr>
          <p:cNvPr id="4" name="Shape 2"/>
          <p:cNvSpPr/>
          <p:nvPr/>
        </p:nvSpPr>
        <p:spPr>
          <a:xfrm>
            <a:off x="457200" y="1207008"/>
            <a:ext cx="8229600" cy="603504"/>
          </a:xfrm>
          <a:prstGeom prst="rect">
            <a:avLst/>
          </a:prstGeom>
          <a:solidFill>
            <a:srgbClr val="FFFFFF"/>
          </a:solidFill>
          <a:ln w="6350">
            <a:solidFill>
              <a:srgbClr val="E4E1F5"/>
            </a:solidFill>
            <a:prstDash val="solid"/>
          </a:ln>
        </p:spPr>
      </p:sp>
      <p:sp>
        <p:nvSpPr>
          <p:cNvPr id="5" name="Shape 3"/>
          <p:cNvSpPr/>
          <p:nvPr/>
        </p:nvSpPr>
        <p:spPr>
          <a:xfrm>
            <a:off x="457200" y="1207008"/>
            <a:ext cx="64008" cy="603504"/>
          </a:xfrm>
          <a:prstGeom prst="rect">
            <a:avLst/>
          </a:prstGeom>
          <a:solidFill>
            <a:srgbClr val="B91C1C"/>
          </a:solidFill>
          <a:ln/>
        </p:spPr>
      </p:sp>
      <p:sp>
        <p:nvSpPr>
          <p:cNvPr id="6" name="Text 4"/>
          <p:cNvSpPr/>
          <p:nvPr/>
        </p:nvSpPr>
        <p:spPr>
          <a:xfrm>
            <a:off x="713232" y="1207008"/>
            <a:ext cx="2148840" cy="60350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Hallucination</a:t>
            </a:r>
            <a:endParaRPr lang="en-US" sz="1350" dirty="0"/>
          </a:p>
        </p:txBody>
      </p:sp>
      <p:sp>
        <p:nvSpPr>
          <p:cNvPr id="7" name="Text 5"/>
          <p:cNvSpPr/>
          <p:nvPr/>
        </p:nvSpPr>
        <p:spPr>
          <a:xfrm>
            <a:off x="2926080" y="1207008"/>
            <a:ext cx="5577840" cy="60350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Le modèle produit le plausible, pas le vrai : s'il ne sait pas, il fabrique avec aplomb. → Chapitre 5.</a:t>
            </a:r>
            <a:endParaRPr lang="en-US" sz="1150" dirty="0"/>
          </a:p>
        </p:txBody>
      </p:sp>
      <p:sp>
        <p:nvSpPr>
          <p:cNvPr id="8" name="Shape 6"/>
          <p:cNvSpPr/>
          <p:nvPr/>
        </p:nvSpPr>
        <p:spPr>
          <a:xfrm>
            <a:off x="457200" y="1920240"/>
            <a:ext cx="8229600" cy="603504"/>
          </a:xfrm>
          <a:prstGeom prst="rect">
            <a:avLst/>
          </a:prstGeom>
          <a:solidFill>
            <a:srgbClr val="F4F2FD"/>
          </a:solidFill>
          <a:ln w="6350">
            <a:solidFill>
              <a:srgbClr val="E4E1F5"/>
            </a:solidFill>
            <a:prstDash val="solid"/>
          </a:ln>
        </p:spPr>
      </p:sp>
      <p:sp>
        <p:nvSpPr>
          <p:cNvPr id="9" name="Shape 7"/>
          <p:cNvSpPr/>
          <p:nvPr/>
        </p:nvSpPr>
        <p:spPr>
          <a:xfrm>
            <a:off x="457200" y="1920240"/>
            <a:ext cx="64008" cy="603504"/>
          </a:xfrm>
          <a:prstGeom prst="rect">
            <a:avLst/>
          </a:prstGeom>
          <a:solidFill>
            <a:srgbClr val="6D28D9"/>
          </a:solidFill>
          <a:ln/>
        </p:spPr>
      </p:sp>
      <p:sp>
        <p:nvSpPr>
          <p:cNvPr id="10" name="Text 8"/>
          <p:cNvSpPr/>
          <p:nvPr/>
        </p:nvSpPr>
        <p:spPr>
          <a:xfrm>
            <a:off x="713232" y="1920240"/>
            <a:ext cx="2148840" cy="60350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Date de coupure</a:t>
            </a:r>
            <a:endParaRPr lang="en-US" sz="1350" dirty="0"/>
          </a:p>
        </p:txBody>
      </p:sp>
      <p:sp>
        <p:nvSpPr>
          <p:cNvPr id="11" name="Text 9"/>
          <p:cNvSpPr/>
          <p:nvPr/>
        </p:nvSpPr>
        <p:spPr>
          <a:xfrm>
            <a:off x="2926080" y="1920240"/>
            <a:ext cx="5577840" cy="60350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Aucune connaissance des événements postérieurs à l'entraînement, sans outil externe.</a:t>
            </a:r>
            <a:endParaRPr lang="en-US" sz="1150" dirty="0"/>
          </a:p>
        </p:txBody>
      </p:sp>
      <p:sp>
        <p:nvSpPr>
          <p:cNvPr id="12" name="Shape 10"/>
          <p:cNvSpPr/>
          <p:nvPr/>
        </p:nvSpPr>
        <p:spPr>
          <a:xfrm>
            <a:off x="457200" y="2633472"/>
            <a:ext cx="8229600" cy="603504"/>
          </a:xfrm>
          <a:prstGeom prst="rect">
            <a:avLst/>
          </a:prstGeom>
          <a:solidFill>
            <a:srgbClr val="FFFFFF"/>
          </a:solidFill>
          <a:ln w="6350">
            <a:solidFill>
              <a:srgbClr val="E4E1F5"/>
            </a:solidFill>
            <a:prstDash val="solid"/>
          </a:ln>
        </p:spPr>
      </p:sp>
      <p:sp>
        <p:nvSpPr>
          <p:cNvPr id="13" name="Shape 11"/>
          <p:cNvSpPr/>
          <p:nvPr/>
        </p:nvSpPr>
        <p:spPr>
          <a:xfrm>
            <a:off x="457200" y="2633472"/>
            <a:ext cx="64008" cy="603504"/>
          </a:xfrm>
          <a:prstGeom prst="rect">
            <a:avLst/>
          </a:prstGeom>
          <a:solidFill>
            <a:srgbClr val="6D28D9"/>
          </a:solidFill>
          <a:ln/>
        </p:spPr>
      </p:sp>
      <p:sp>
        <p:nvSpPr>
          <p:cNvPr id="14" name="Text 12"/>
          <p:cNvSpPr/>
          <p:nvPr/>
        </p:nvSpPr>
        <p:spPr>
          <a:xfrm>
            <a:off x="713232" y="2633472"/>
            <a:ext cx="2148840" cy="60350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Calcul non fiable</a:t>
            </a:r>
            <a:endParaRPr lang="en-US" sz="1350" dirty="0"/>
          </a:p>
        </p:txBody>
      </p:sp>
      <p:sp>
        <p:nvSpPr>
          <p:cNvPr id="15" name="Text 13"/>
          <p:cNvSpPr/>
          <p:nvPr/>
        </p:nvSpPr>
        <p:spPr>
          <a:xfrm>
            <a:off x="2926080" y="2633472"/>
            <a:ext cx="5577840" cy="60350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L'arithmétique est « devinée » comme du texte. Solution : faire appeler des outils. → Chapitre 6.</a:t>
            </a:r>
            <a:endParaRPr lang="en-US" sz="1150" dirty="0"/>
          </a:p>
        </p:txBody>
      </p:sp>
      <p:sp>
        <p:nvSpPr>
          <p:cNvPr id="16" name="Shape 14"/>
          <p:cNvSpPr/>
          <p:nvPr/>
        </p:nvSpPr>
        <p:spPr>
          <a:xfrm>
            <a:off x="457200" y="3346704"/>
            <a:ext cx="8229600" cy="603504"/>
          </a:xfrm>
          <a:prstGeom prst="rect">
            <a:avLst/>
          </a:prstGeom>
          <a:solidFill>
            <a:srgbClr val="F4F2FD"/>
          </a:solidFill>
          <a:ln w="6350">
            <a:solidFill>
              <a:srgbClr val="E4E1F5"/>
            </a:solidFill>
            <a:prstDash val="solid"/>
          </a:ln>
        </p:spPr>
      </p:sp>
      <p:sp>
        <p:nvSpPr>
          <p:cNvPr id="17" name="Shape 15"/>
          <p:cNvSpPr/>
          <p:nvPr/>
        </p:nvSpPr>
        <p:spPr>
          <a:xfrm>
            <a:off x="457200" y="3346704"/>
            <a:ext cx="64008" cy="603504"/>
          </a:xfrm>
          <a:prstGeom prst="rect">
            <a:avLst/>
          </a:prstGeom>
          <a:solidFill>
            <a:srgbClr val="6D28D9"/>
          </a:solidFill>
          <a:ln/>
        </p:spPr>
      </p:sp>
      <p:sp>
        <p:nvSpPr>
          <p:cNvPr id="18" name="Text 16"/>
          <p:cNvSpPr/>
          <p:nvPr/>
        </p:nvSpPr>
        <p:spPr>
          <a:xfrm>
            <a:off x="713232" y="3346704"/>
            <a:ext cx="2148840" cy="60350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Sensibilité au prompt</a:t>
            </a:r>
            <a:endParaRPr lang="en-US" sz="1350" dirty="0"/>
          </a:p>
        </p:txBody>
      </p:sp>
      <p:sp>
        <p:nvSpPr>
          <p:cNvPr id="19" name="Text 17"/>
          <p:cNvSpPr/>
          <p:nvPr/>
        </p:nvSpPr>
        <p:spPr>
          <a:xfrm>
            <a:off x="2926080" y="3346704"/>
            <a:ext cx="5577840" cy="60350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La formulation change la qualité de la réponse. → Chapitre 4 (prompt engineering).</a:t>
            </a:r>
            <a:endParaRPr lang="en-US" sz="1150" dirty="0"/>
          </a:p>
        </p:txBody>
      </p:sp>
      <p:sp>
        <p:nvSpPr>
          <p:cNvPr id="20" name="Shape 18"/>
          <p:cNvSpPr/>
          <p:nvPr/>
        </p:nvSpPr>
        <p:spPr>
          <a:xfrm>
            <a:off x="457200" y="4059936"/>
            <a:ext cx="8229600" cy="603504"/>
          </a:xfrm>
          <a:prstGeom prst="rect">
            <a:avLst/>
          </a:prstGeom>
          <a:solidFill>
            <a:srgbClr val="FFFFFF"/>
          </a:solidFill>
          <a:ln w="6350">
            <a:solidFill>
              <a:srgbClr val="E4E1F5"/>
            </a:solidFill>
            <a:prstDash val="solid"/>
          </a:ln>
        </p:spPr>
      </p:sp>
      <p:sp>
        <p:nvSpPr>
          <p:cNvPr id="21" name="Shape 19"/>
          <p:cNvSpPr/>
          <p:nvPr/>
        </p:nvSpPr>
        <p:spPr>
          <a:xfrm>
            <a:off x="457200" y="4059936"/>
            <a:ext cx="64008" cy="603504"/>
          </a:xfrm>
          <a:prstGeom prst="rect">
            <a:avLst/>
          </a:prstGeom>
          <a:solidFill>
            <a:srgbClr val="6D28D9"/>
          </a:solidFill>
          <a:ln/>
        </p:spPr>
      </p:sp>
      <p:sp>
        <p:nvSpPr>
          <p:cNvPr id="22" name="Text 20"/>
          <p:cNvSpPr/>
          <p:nvPr/>
        </p:nvSpPr>
        <p:spPr>
          <a:xfrm>
            <a:off x="713232" y="4059936"/>
            <a:ext cx="2148840" cy="60350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Confidentialité</a:t>
            </a:r>
            <a:endParaRPr lang="en-US" sz="1350" dirty="0"/>
          </a:p>
        </p:txBody>
      </p:sp>
      <p:sp>
        <p:nvSpPr>
          <p:cNvPr id="23" name="Text 21"/>
          <p:cNvSpPr/>
          <p:nvPr/>
        </p:nvSpPr>
        <p:spPr>
          <a:xfrm>
            <a:off x="2926080" y="4059936"/>
            <a:ext cx="5577840" cy="60350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Ce que vous envoyez part chez le fournisseur : appliquer les règles INSSE sur les données sensibles.</a:t>
            </a:r>
            <a:endParaRPr lang="en-US" sz="11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914400" y="-1097280"/>
            <a:ext cx="3108960" cy="3108960"/>
          </a:xfrm>
          <a:prstGeom prst="ellipse">
            <a:avLst/>
          </a:prstGeom>
          <a:solidFill>
            <a:srgbClr val="6D28D9">
              <a:alpha val="30000"/>
            </a:srgbClr>
          </a:solidFill>
          <a:ln/>
        </p:spPr>
      </p:sp>
      <p:sp>
        <p:nvSpPr>
          <p:cNvPr id="3" name="Text 1"/>
          <p:cNvSpPr/>
          <p:nvPr/>
        </p:nvSpPr>
        <p:spPr>
          <a:xfrm>
            <a:off x="548640" y="1325880"/>
            <a:ext cx="8046720" cy="365760"/>
          </a:xfrm>
          <a:prstGeom prst="rect">
            <a:avLst/>
          </a:prstGeom>
          <a:noFill/>
          <a:ln/>
        </p:spPr>
        <p:txBody>
          <a:bodyPr wrap="square" lIns="0" tIns="0" rIns="0" bIns="0" rtlCol="0" anchor="ctr"/>
          <a:lstStyle/>
          <a:p>
            <a:pPr algn="ctr" indent="0" marL="0">
              <a:buNone/>
            </a:pPr>
            <a:r>
              <a:rPr lang="en-US" sz="1400" b="1" spc="400" kern="0" dirty="0">
                <a:solidFill>
                  <a:srgbClr val="0891B2"/>
                </a:solidFill>
                <a:latin typeface="Trebuchet MS" pitchFamily="34" charset="0"/>
                <a:ea typeface="Trebuchet MS" pitchFamily="34" charset="-122"/>
                <a:cs typeface="Trebuchet MS" pitchFamily="34" charset="-120"/>
              </a:rPr>
              <a:t>RÈGLE D'OR EN ENTREPRISE</a:t>
            </a:r>
            <a:endParaRPr lang="en-US" sz="1400" dirty="0"/>
          </a:p>
        </p:txBody>
      </p:sp>
      <p:sp>
        <p:nvSpPr>
          <p:cNvPr id="4" name="Text 2"/>
          <p:cNvSpPr/>
          <p:nvPr/>
        </p:nvSpPr>
        <p:spPr>
          <a:xfrm>
            <a:off x="548640" y="1874520"/>
            <a:ext cx="8046720" cy="1737360"/>
          </a:xfrm>
          <a:prstGeom prst="rect">
            <a:avLst/>
          </a:prstGeom>
          <a:noFill/>
          <a:ln/>
        </p:spPr>
        <p:txBody>
          <a:bodyPr wrap="square" lIns="0" tIns="0" rIns="0" bIns="0" rtlCol="0" anchor="ctr"/>
          <a:lstStyle/>
          <a:p>
            <a:pPr algn="ctr" indent="0" marL="0">
              <a:buNone/>
            </a:pPr>
            <a:r>
              <a:rPr lang="en-US" sz="4400" b="1" dirty="0">
                <a:solidFill>
                  <a:srgbClr val="EAE8FF"/>
                </a:solidFill>
                <a:latin typeface="Trebuchet MS" pitchFamily="34" charset="0"/>
                <a:ea typeface="Trebuchet MS" pitchFamily="34" charset="-122"/>
                <a:cs typeface="Trebuchet MS" pitchFamily="34" charset="-120"/>
              </a:rPr>
              <a:t>« Le LLM propose,</a:t>
            </a:r>
            <a:endParaRPr lang="en-US" sz="4400" dirty="0"/>
          </a:p>
          <a:p>
            <a:pPr algn="ctr" indent="0" marL="0">
              <a:buNone/>
            </a:pPr>
            <a:r>
              <a:rPr lang="en-US" sz="4400" b="1" dirty="0">
                <a:solidFill>
                  <a:srgbClr val="EAE8FF"/>
                </a:solidFill>
                <a:latin typeface="Trebuchet MS" pitchFamily="34" charset="0"/>
                <a:ea typeface="Trebuchet MS" pitchFamily="34" charset="-122"/>
                <a:cs typeface="Trebuchet MS" pitchFamily="34" charset="-120"/>
              </a:rPr>
              <a:t>l'humain dispose. »</a:t>
            </a:r>
            <a:endParaRPr lang="en-US" sz="4400" dirty="0"/>
          </a:p>
        </p:txBody>
      </p:sp>
      <p:sp>
        <p:nvSpPr>
          <p:cNvPr id="5" name="Text 3"/>
          <p:cNvSpPr/>
          <p:nvPr/>
        </p:nvSpPr>
        <p:spPr>
          <a:xfrm>
            <a:off x="1371600" y="3794760"/>
            <a:ext cx="6400800" cy="731520"/>
          </a:xfrm>
          <a:prstGeom prst="rect">
            <a:avLst/>
          </a:prstGeom>
          <a:noFill/>
          <a:ln/>
        </p:spPr>
        <p:txBody>
          <a:bodyPr wrap="square" lIns="0" tIns="0" rIns="0" bIns="0" rtlCol="0" anchor="ctr"/>
          <a:lstStyle/>
          <a:p>
            <a:pPr algn="ctr" indent="0" marL="0">
              <a:buNone/>
            </a:pPr>
            <a:r>
              <a:rPr lang="en-US" sz="1500" dirty="0">
                <a:solidFill>
                  <a:srgbClr val="B9B3E6"/>
                </a:solidFill>
                <a:latin typeface="Calibri" pitchFamily="34" charset="0"/>
                <a:ea typeface="Calibri" pitchFamily="34" charset="-122"/>
                <a:cs typeface="Calibri" pitchFamily="34" charset="-120"/>
              </a:rPr>
              <a:t>Toute sortie qui engage l'entreprise — chiffres, droit, code en production — doit être vérifiée par un humain compétent.</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OBJECTIFS D'APPRENTISSAGE</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Ce que vous saurez faire à la fin</a:t>
            </a:r>
            <a:endParaRPr lang="en-US" sz="2600" dirty="0"/>
          </a:p>
        </p:txBody>
      </p:sp>
      <p:sp>
        <p:nvSpPr>
          <p:cNvPr id="4" name="Shape 2"/>
          <p:cNvSpPr/>
          <p:nvPr/>
        </p:nvSpPr>
        <p:spPr>
          <a:xfrm>
            <a:off x="457200" y="1325880"/>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5" name="Shape 3"/>
          <p:cNvSpPr/>
          <p:nvPr/>
        </p:nvSpPr>
        <p:spPr>
          <a:xfrm>
            <a:off x="457200" y="1325880"/>
            <a:ext cx="64008" cy="1572768"/>
          </a:xfrm>
          <a:prstGeom prst="rect">
            <a:avLst/>
          </a:prstGeom>
          <a:solidFill>
            <a:srgbClr val="6D28D9"/>
          </a:solidFill>
          <a:ln/>
        </p:spPr>
      </p:sp>
      <p:sp>
        <p:nvSpPr>
          <p:cNvPr id="6" name="Shape 4"/>
          <p:cNvSpPr/>
          <p:nvPr/>
        </p:nvSpPr>
        <p:spPr>
          <a:xfrm>
            <a:off x="685800" y="1554480"/>
            <a:ext cx="475488" cy="475488"/>
          </a:xfrm>
          <a:prstGeom prst="ellipse">
            <a:avLst/>
          </a:prstGeom>
          <a:solidFill>
            <a:srgbClr val="6D28D9"/>
          </a:solidFill>
          <a:ln/>
        </p:spPr>
      </p:sp>
      <p:sp>
        <p:nvSpPr>
          <p:cNvPr id="7" name="Text 5"/>
          <p:cNvSpPr/>
          <p:nvPr/>
        </p:nvSpPr>
        <p:spPr>
          <a:xfrm>
            <a:off x="685800" y="1554480"/>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1</a:t>
            </a:r>
            <a:endParaRPr lang="en-US" sz="1800" dirty="0"/>
          </a:p>
        </p:txBody>
      </p:sp>
      <p:sp>
        <p:nvSpPr>
          <p:cNvPr id="8" name="Text 6"/>
          <p:cNvSpPr/>
          <p:nvPr/>
        </p:nvSpPr>
        <p:spPr>
          <a:xfrm>
            <a:off x="1325880" y="1527048"/>
            <a:ext cx="2944368" cy="365760"/>
          </a:xfrm>
          <a:prstGeom prst="rect">
            <a:avLst/>
          </a:prstGeom>
          <a:noFill/>
          <a:ln/>
        </p:spPr>
        <p:txBody>
          <a:bodyPr wrap="square" lIns="0" tIns="0" rIns="0" bIns="0" rtlCol="0" anchor="ctr"/>
          <a:lstStyle/>
          <a:p>
            <a:pPr indent="0" marL="0">
              <a:buNone/>
            </a:pPr>
            <a:r>
              <a:rPr lang="en-US" sz="1700" b="1" dirty="0">
                <a:solidFill>
                  <a:srgbClr val="201D3A"/>
                </a:solidFill>
                <a:latin typeface="Trebuchet MS" pitchFamily="34" charset="0"/>
                <a:ea typeface="Trebuchet MS" pitchFamily="34" charset="-122"/>
                <a:cs typeface="Trebuchet MS" pitchFamily="34" charset="-120"/>
              </a:rPr>
              <a:t>Définir</a:t>
            </a:r>
            <a:endParaRPr lang="en-US" sz="1700" dirty="0"/>
          </a:p>
        </p:txBody>
      </p:sp>
      <p:sp>
        <p:nvSpPr>
          <p:cNvPr id="9" name="Text 7"/>
          <p:cNvSpPr/>
          <p:nvPr/>
        </p:nvSpPr>
        <p:spPr>
          <a:xfrm>
            <a:off x="685800" y="2039112"/>
            <a:ext cx="3538728" cy="777240"/>
          </a:xfrm>
          <a:prstGeom prst="rect">
            <a:avLst/>
          </a:prstGeom>
          <a:noFill/>
          <a:ln/>
        </p:spPr>
        <p:txBody>
          <a:bodyPr wrap="square" lIns="0" tIns="0" rIns="0" bIns="0" rtlCol="0" anchor="ctr"/>
          <a:lstStyle/>
          <a:p>
            <a:pPr indent="0" marL="0">
              <a:buNone/>
            </a:pPr>
            <a:r>
              <a:rPr lang="en-US" sz="1300" dirty="0">
                <a:solidFill>
                  <a:srgbClr val="5E5A80"/>
                </a:solidFill>
                <a:latin typeface="Calibri" pitchFamily="34" charset="0"/>
                <a:ea typeface="Calibri" pitchFamily="34" charset="-122"/>
                <a:cs typeface="Calibri" pitchFamily="34" charset="-120"/>
              </a:rPr>
              <a:t>ce qu'est un LLM et expliquer son principe fondamental : prédire le prochain token.</a:t>
            </a:r>
            <a:endParaRPr lang="en-US" sz="1300" dirty="0"/>
          </a:p>
        </p:txBody>
      </p:sp>
      <p:sp>
        <p:nvSpPr>
          <p:cNvPr id="10" name="Shape 8"/>
          <p:cNvSpPr/>
          <p:nvPr/>
        </p:nvSpPr>
        <p:spPr>
          <a:xfrm>
            <a:off x="4828032" y="1325880"/>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1" name="Shape 9"/>
          <p:cNvSpPr/>
          <p:nvPr/>
        </p:nvSpPr>
        <p:spPr>
          <a:xfrm>
            <a:off x="4828032" y="1325880"/>
            <a:ext cx="64008" cy="1572768"/>
          </a:xfrm>
          <a:prstGeom prst="rect">
            <a:avLst/>
          </a:prstGeom>
          <a:solidFill>
            <a:srgbClr val="6D28D9"/>
          </a:solidFill>
          <a:ln/>
        </p:spPr>
      </p:sp>
      <p:sp>
        <p:nvSpPr>
          <p:cNvPr id="12" name="Shape 10"/>
          <p:cNvSpPr/>
          <p:nvPr/>
        </p:nvSpPr>
        <p:spPr>
          <a:xfrm>
            <a:off x="5056632" y="1554480"/>
            <a:ext cx="475488" cy="475488"/>
          </a:xfrm>
          <a:prstGeom prst="ellipse">
            <a:avLst/>
          </a:prstGeom>
          <a:solidFill>
            <a:srgbClr val="0891B2"/>
          </a:solidFill>
          <a:ln/>
        </p:spPr>
      </p:sp>
      <p:sp>
        <p:nvSpPr>
          <p:cNvPr id="13" name="Text 11"/>
          <p:cNvSpPr/>
          <p:nvPr/>
        </p:nvSpPr>
        <p:spPr>
          <a:xfrm>
            <a:off x="5056632" y="1554480"/>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2</a:t>
            </a:r>
            <a:endParaRPr lang="en-US" sz="1800" dirty="0"/>
          </a:p>
        </p:txBody>
      </p:sp>
      <p:sp>
        <p:nvSpPr>
          <p:cNvPr id="14" name="Text 12"/>
          <p:cNvSpPr/>
          <p:nvPr/>
        </p:nvSpPr>
        <p:spPr>
          <a:xfrm>
            <a:off x="5696712" y="1527048"/>
            <a:ext cx="2944368" cy="365760"/>
          </a:xfrm>
          <a:prstGeom prst="rect">
            <a:avLst/>
          </a:prstGeom>
          <a:noFill/>
          <a:ln/>
        </p:spPr>
        <p:txBody>
          <a:bodyPr wrap="square" lIns="0" tIns="0" rIns="0" bIns="0" rtlCol="0" anchor="ctr"/>
          <a:lstStyle/>
          <a:p>
            <a:pPr indent="0" marL="0">
              <a:buNone/>
            </a:pPr>
            <a:r>
              <a:rPr lang="en-US" sz="1700" b="1" dirty="0">
                <a:solidFill>
                  <a:srgbClr val="201D3A"/>
                </a:solidFill>
                <a:latin typeface="Trebuchet MS" pitchFamily="34" charset="0"/>
                <a:ea typeface="Trebuchet MS" pitchFamily="34" charset="-122"/>
                <a:cs typeface="Trebuchet MS" pitchFamily="34" charset="-120"/>
              </a:rPr>
              <a:t>Distinguer</a:t>
            </a:r>
            <a:endParaRPr lang="en-US" sz="1700" dirty="0"/>
          </a:p>
        </p:txBody>
      </p:sp>
      <p:sp>
        <p:nvSpPr>
          <p:cNvPr id="15" name="Text 13"/>
          <p:cNvSpPr/>
          <p:nvPr/>
        </p:nvSpPr>
        <p:spPr>
          <a:xfrm>
            <a:off x="5056632" y="2039112"/>
            <a:ext cx="3538728" cy="777240"/>
          </a:xfrm>
          <a:prstGeom prst="rect">
            <a:avLst/>
          </a:prstGeom>
          <a:noFill/>
          <a:ln/>
        </p:spPr>
        <p:txBody>
          <a:bodyPr wrap="square" lIns="0" tIns="0" rIns="0" bIns="0" rtlCol="0" anchor="ctr"/>
          <a:lstStyle/>
          <a:p>
            <a:pPr indent="0" marL="0">
              <a:buNone/>
            </a:pPr>
            <a:r>
              <a:rPr lang="en-US" sz="1300" dirty="0">
                <a:solidFill>
                  <a:srgbClr val="5E5A80"/>
                </a:solidFill>
                <a:latin typeface="Calibri" pitchFamily="34" charset="0"/>
                <a:ea typeface="Calibri" pitchFamily="34" charset="-122"/>
                <a:cs typeface="Calibri" pitchFamily="34" charset="-120"/>
              </a:rPr>
              <a:t>pré-entraînement, alignement et inférence — et ce que chacun implique.</a:t>
            </a:r>
            <a:endParaRPr lang="en-US" sz="1300" dirty="0"/>
          </a:p>
        </p:txBody>
      </p:sp>
      <p:sp>
        <p:nvSpPr>
          <p:cNvPr id="16" name="Shape 14"/>
          <p:cNvSpPr/>
          <p:nvPr/>
        </p:nvSpPr>
        <p:spPr>
          <a:xfrm>
            <a:off x="457200" y="3209544"/>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7" name="Shape 15"/>
          <p:cNvSpPr/>
          <p:nvPr/>
        </p:nvSpPr>
        <p:spPr>
          <a:xfrm>
            <a:off x="457200" y="3209544"/>
            <a:ext cx="64008" cy="1572768"/>
          </a:xfrm>
          <a:prstGeom prst="rect">
            <a:avLst/>
          </a:prstGeom>
          <a:solidFill>
            <a:srgbClr val="6D28D9"/>
          </a:solidFill>
          <a:ln/>
        </p:spPr>
      </p:sp>
      <p:sp>
        <p:nvSpPr>
          <p:cNvPr id="18" name="Shape 16"/>
          <p:cNvSpPr/>
          <p:nvPr/>
        </p:nvSpPr>
        <p:spPr>
          <a:xfrm>
            <a:off x="685800" y="3438144"/>
            <a:ext cx="475488" cy="475488"/>
          </a:xfrm>
          <a:prstGeom prst="ellipse">
            <a:avLst/>
          </a:prstGeom>
          <a:solidFill>
            <a:srgbClr val="6D28D9"/>
          </a:solidFill>
          <a:ln/>
        </p:spPr>
      </p:sp>
      <p:sp>
        <p:nvSpPr>
          <p:cNvPr id="19" name="Text 17"/>
          <p:cNvSpPr/>
          <p:nvPr/>
        </p:nvSpPr>
        <p:spPr>
          <a:xfrm>
            <a:off x="685800" y="3438144"/>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3</a:t>
            </a:r>
            <a:endParaRPr lang="en-US" sz="1800" dirty="0"/>
          </a:p>
        </p:txBody>
      </p:sp>
      <p:sp>
        <p:nvSpPr>
          <p:cNvPr id="20" name="Text 18"/>
          <p:cNvSpPr/>
          <p:nvPr/>
        </p:nvSpPr>
        <p:spPr>
          <a:xfrm>
            <a:off x="1325880" y="3410712"/>
            <a:ext cx="2944368" cy="365760"/>
          </a:xfrm>
          <a:prstGeom prst="rect">
            <a:avLst/>
          </a:prstGeom>
          <a:noFill/>
          <a:ln/>
        </p:spPr>
        <p:txBody>
          <a:bodyPr wrap="square" lIns="0" tIns="0" rIns="0" bIns="0" rtlCol="0" anchor="ctr"/>
          <a:lstStyle/>
          <a:p>
            <a:pPr indent="0" marL="0">
              <a:buNone/>
            </a:pPr>
            <a:r>
              <a:rPr lang="en-US" sz="1700" b="1" dirty="0">
                <a:solidFill>
                  <a:srgbClr val="201D3A"/>
                </a:solidFill>
                <a:latin typeface="Trebuchet MS" pitchFamily="34" charset="0"/>
                <a:ea typeface="Trebuchet MS" pitchFamily="34" charset="-122"/>
                <a:cs typeface="Trebuchet MS" pitchFamily="34" charset="-120"/>
              </a:rPr>
              <a:t>Expliquer</a:t>
            </a:r>
            <a:endParaRPr lang="en-US" sz="1700" dirty="0"/>
          </a:p>
        </p:txBody>
      </p:sp>
      <p:sp>
        <p:nvSpPr>
          <p:cNvPr id="21" name="Text 19"/>
          <p:cNvSpPr/>
          <p:nvPr/>
        </p:nvSpPr>
        <p:spPr>
          <a:xfrm>
            <a:off x="685800" y="3922776"/>
            <a:ext cx="3538728" cy="777240"/>
          </a:xfrm>
          <a:prstGeom prst="rect">
            <a:avLst/>
          </a:prstGeom>
          <a:noFill/>
          <a:ln/>
        </p:spPr>
        <p:txBody>
          <a:bodyPr wrap="square" lIns="0" tIns="0" rIns="0" bIns="0" rtlCol="0" anchor="ctr"/>
          <a:lstStyle/>
          <a:p>
            <a:pPr indent="0" marL="0">
              <a:buNone/>
            </a:pPr>
            <a:r>
              <a:rPr lang="en-US" sz="1300" dirty="0">
                <a:solidFill>
                  <a:srgbClr val="5E5A80"/>
                </a:solidFill>
                <a:latin typeface="Calibri" pitchFamily="34" charset="0"/>
                <a:ea typeface="Calibri" pitchFamily="34" charset="-122"/>
                <a:cs typeface="Calibri" pitchFamily="34" charset="-120"/>
              </a:rPr>
              <a:t>pourquoi un LLM se trompe, et pourquoi ce n'est pas un bug mais une propriété.</a:t>
            </a:r>
            <a:endParaRPr lang="en-US" sz="1300" dirty="0"/>
          </a:p>
        </p:txBody>
      </p:sp>
      <p:sp>
        <p:nvSpPr>
          <p:cNvPr id="22" name="Shape 20"/>
          <p:cNvSpPr/>
          <p:nvPr/>
        </p:nvSpPr>
        <p:spPr>
          <a:xfrm>
            <a:off x="4828032" y="3209544"/>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23" name="Shape 21"/>
          <p:cNvSpPr/>
          <p:nvPr/>
        </p:nvSpPr>
        <p:spPr>
          <a:xfrm>
            <a:off x="4828032" y="3209544"/>
            <a:ext cx="64008" cy="1572768"/>
          </a:xfrm>
          <a:prstGeom prst="rect">
            <a:avLst/>
          </a:prstGeom>
          <a:solidFill>
            <a:srgbClr val="6D28D9"/>
          </a:solidFill>
          <a:ln/>
        </p:spPr>
      </p:sp>
      <p:sp>
        <p:nvSpPr>
          <p:cNvPr id="24" name="Shape 22"/>
          <p:cNvSpPr/>
          <p:nvPr/>
        </p:nvSpPr>
        <p:spPr>
          <a:xfrm>
            <a:off x="5056632" y="3438144"/>
            <a:ext cx="475488" cy="475488"/>
          </a:xfrm>
          <a:prstGeom prst="ellipse">
            <a:avLst/>
          </a:prstGeom>
          <a:solidFill>
            <a:srgbClr val="0891B2"/>
          </a:solidFill>
          <a:ln/>
        </p:spPr>
      </p:sp>
      <p:sp>
        <p:nvSpPr>
          <p:cNvPr id="25" name="Text 23"/>
          <p:cNvSpPr/>
          <p:nvPr/>
        </p:nvSpPr>
        <p:spPr>
          <a:xfrm>
            <a:off x="5056632" y="3438144"/>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4</a:t>
            </a:r>
            <a:endParaRPr lang="en-US" sz="1800" dirty="0"/>
          </a:p>
        </p:txBody>
      </p:sp>
      <p:sp>
        <p:nvSpPr>
          <p:cNvPr id="26" name="Text 24"/>
          <p:cNvSpPr/>
          <p:nvPr/>
        </p:nvSpPr>
        <p:spPr>
          <a:xfrm>
            <a:off x="5696712" y="3410712"/>
            <a:ext cx="2944368" cy="365760"/>
          </a:xfrm>
          <a:prstGeom prst="rect">
            <a:avLst/>
          </a:prstGeom>
          <a:noFill/>
          <a:ln/>
        </p:spPr>
        <p:txBody>
          <a:bodyPr wrap="square" lIns="0" tIns="0" rIns="0" bIns="0" rtlCol="0" anchor="ctr"/>
          <a:lstStyle/>
          <a:p>
            <a:pPr indent="0" marL="0">
              <a:buNone/>
            </a:pPr>
            <a:r>
              <a:rPr lang="en-US" sz="1700" b="1" dirty="0">
                <a:solidFill>
                  <a:srgbClr val="201D3A"/>
                </a:solidFill>
                <a:latin typeface="Trebuchet MS" pitchFamily="34" charset="0"/>
                <a:ea typeface="Trebuchet MS" pitchFamily="34" charset="-122"/>
                <a:cs typeface="Trebuchet MS" pitchFamily="34" charset="-120"/>
              </a:rPr>
              <a:t>Choisir</a:t>
            </a:r>
            <a:endParaRPr lang="en-US" sz="1700" dirty="0"/>
          </a:p>
        </p:txBody>
      </p:sp>
      <p:sp>
        <p:nvSpPr>
          <p:cNvPr id="27" name="Text 25"/>
          <p:cNvSpPr/>
          <p:nvPr/>
        </p:nvSpPr>
        <p:spPr>
          <a:xfrm>
            <a:off x="5056632" y="3922776"/>
            <a:ext cx="3538728" cy="777240"/>
          </a:xfrm>
          <a:prstGeom prst="rect">
            <a:avLst/>
          </a:prstGeom>
          <a:noFill/>
          <a:ln/>
        </p:spPr>
        <p:txBody>
          <a:bodyPr wrap="square" lIns="0" tIns="0" rIns="0" bIns="0" rtlCol="0" anchor="ctr"/>
          <a:lstStyle/>
          <a:p>
            <a:pPr indent="0" marL="0">
              <a:buNone/>
            </a:pPr>
            <a:r>
              <a:rPr lang="en-US" sz="1300" dirty="0">
                <a:solidFill>
                  <a:srgbClr val="5E5A80"/>
                </a:solidFill>
                <a:latin typeface="Calibri" pitchFamily="34" charset="0"/>
                <a:ea typeface="Calibri" pitchFamily="34" charset="-122"/>
                <a:cs typeface="Calibri" pitchFamily="34" charset="-120"/>
              </a:rPr>
              <a:t>un modèle de 2026 adapté à un besoin d'entreprise concret.</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914400"/>
            <a:ext cx="2926080" cy="1737360"/>
          </a:xfrm>
          <a:prstGeom prst="rect">
            <a:avLst/>
          </a:prstGeom>
          <a:noFill/>
          <a:ln/>
        </p:spPr>
        <p:txBody>
          <a:bodyPr wrap="square" lIns="0" tIns="0" rIns="0" bIns="0" rtlCol="0" anchor="ctr"/>
          <a:lstStyle/>
          <a:p>
            <a:pPr indent="0" marL="0">
              <a:buNone/>
            </a:pPr>
            <a:r>
              <a:rPr lang="en-US" sz="12000" b="1" dirty="0">
                <a:solidFill>
                  <a:srgbClr val="6D28D9"/>
                </a:solidFill>
                <a:latin typeface="Trebuchet MS" pitchFamily="34" charset="0"/>
                <a:ea typeface="Trebuchet MS" pitchFamily="34" charset="-122"/>
                <a:cs typeface="Trebuchet MS" pitchFamily="34" charset="-120"/>
              </a:rPr>
              <a:t>06</a:t>
            </a:r>
            <a:endParaRPr lang="en-US" sz="12000" dirty="0"/>
          </a:p>
        </p:txBody>
      </p:sp>
      <p:sp>
        <p:nvSpPr>
          <p:cNvPr id="3" name="Shape 1"/>
          <p:cNvSpPr/>
          <p:nvPr/>
        </p:nvSpPr>
        <p:spPr>
          <a:xfrm>
            <a:off x="7818120" y="-777240"/>
            <a:ext cx="2194560" cy="2194560"/>
          </a:xfrm>
          <a:prstGeom prst="ellipse">
            <a:avLst/>
          </a:prstGeom>
          <a:solidFill>
            <a:srgbClr val="6D28D9">
              <a:alpha val="28000"/>
            </a:srgbClr>
          </a:solidFill>
          <a:ln/>
        </p:spPr>
      </p:sp>
      <p:sp>
        <p:nvSpPr>
          <p:cNvPr id="4" name="Shape 2"/>
          <p:cNvSpPr/>
          <p:nvPr/>
        </p:nvSpPr>
        <p:spPr>
          <a:xfrm>
            <a:off x="8458200" y="4160520"/>
            <a:ext cx="1554480" cy="1554480"/>
          </a:xfrm>
          <a:prstGeom prst="ellipse">
            <a:avLst/>
          </a:prstGeom>
          <a:solidFill>
            <a:srgbClr val="0891B2">
              <a:alpha val="28000"/>
            </a:srgbClr>
          </a:solidFill>
          <a:ln/>
        </p:spPr>
      </p:sp>
      <p:sp>
        <p:nvSpPr>
          <p:cNvPr id="5" name="Text 3"/>
          <p:cNvSpPr/>
          <p:nvPr/>
        </p:nvSpPr>
        <p:spPr>
          <a:xfrm>
            <a:off x="548640" y="2743200"/>
            <a:ext cx="8046720" cy="777240"/>
          </a:xfrm>
          <a:prstGeom prst="rect">
            <a:avLst/>
          </a:prstGeom>
          <a:noFill/>
          <a:ln/>
        </p:spPr>
        <p:txBody>
          <a:bodyPr wrap="square" lIns="0" tIns="0" rIns="0" bIns="0" rtlCol="0" anchor="ctr"/>
          <a:lstStyle/>
          <a:p>
            <a:pPr indent="0" marL="0">
              <a:buNone/>
            </a:pPr>
            <a:r>
              <a:rPr lang="en-US" sz="4000" b="1" dirty="0">
                <a:solidFill>
                  <a:srgbClr val="EAE8FF"/>
                </a:solidFill>
                <a:latin typeface="Trebuchet MS" pitchFamily="34" charset="0"/>
                <a:ea typeface="Trebuchet MS" pitchFamily="34" charset="-122"/>
                <a:cs typeface="Trebuchet MS" pitchFamily="34" charset="-120"/>
              </a:rPr>
              <a:t>Le paysage 2026</a:t>
            </a:r>
            <a:endParaRPr lang="en-US" sz="4000" dirty="0"/>
          </a:p>
        </p:txBody>
      </p:sp>
      <p:sp>
        <p:nvSpPr>
          <p:cNvPr id="6" name="Text 4"/>
          <p:cNvSpPr/>
          <p:nvPr/>
        </p:nvSpPr>
        <p:spPr>
          <a:xfrm>
            <a:off x="548640" y="3566160"/>
            <a:ext cx="7498080" cy="822960"/>
          </a:xfrm>
          <a:prstGeom prst="rect">
            <a:avLst/>
          </a:prstGeom>
          <a:noFill/>
          <a:ln/>
        </p:spPr>
        <p:txBody>
          <a:bodyPr wrap="square" lIns="0" tIns="0" rIns="0" bIns="0" rtlCol="0" anchor="ctr"/>
          <a:lstStyle/>
          <a:p>
            <a:pPr indent="0" marL="0">
              <a:buNone/>
            </a:pPr>
            <a:r>
              <a:rPr lang="en-US" sz="1700" dirty="0">
                <a:solidFill>
                  <a:srgbClr val="B9B3E6"/>
                </a:solidFill>
                <a:latin typeface="Calibri" pitchFamily="34" charset="0"/>
                <a:ea typeface="Calibri" pitchFamily="34" charset="-122"/>
                <a:cs typeface="Calibri" pitchFamily="34" charset="-120"/>
              </a:rPr>
              <a:t>Quatre champions complémentaires, des modèles ouverts, et des critères de choix.</a:t>
            </a:r>
            <a:endParaRPr lang="en-US" sz="1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PAYSAGE</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Qui fait quoi en mi-2026</a:t>
            </a:r>
            <a:endParaRPr lang="en-US" sz="2600" dirty="0"/>
          </a:p>
        </p:txBody>
      </p:sp>
      <p:sp>
        <p:nvSpPr>
          <p:cNvPr id="4" name="Shape 2"/>
          <p:cNvSpPr/>
          <p:nvPr/>
        </p:nvSpPr>
        <p:spPr>
          <a:xfrm>
            <a:off x="457200" y="1261872"/>
            <a:ext cx="4041648" cy="141732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5" name="Shape 3"/>
          <p:cNvSpPr/>
          <p:nvPr/>
        </p:nvSpPr>
        <p:spPr>
          <a:xfrm>
            <a:off x="457200" y="1261872"/>
            <a:ext cx="64008" cy="1417320"/>
          </a:xfrm>
          <a:prstGeom prst="rect">
            <a:avLst/>
          </a:prstGeom>
          <a:solidFill>
            <a:srgbClr val="6D28D9"/>
          </a:solidFill>
          <a:ln/>
        </p:spPr>
      </p:sp>
      <p:sp>
        <p:nvSpPr>
          <p:cNvPr id="6" name="Text 4"/>
          <p:cNvSpPr/>
          <p:nvPr/>
        </p:nvSpPr>
        <p:spPr>
          <a:xfrm>
            <a:off x="685800" y="1426464"/>
            <a:ext cx="3584448" cy="384048"/>
          </a:xfrm>
          <a:prstGeom prst="rect">
            <a:avLst/>
          </a:prstGeom>
          <a:noFill/>
          <a:ln/>
        </p:spPr>
        <p:txBody>
          <a:bodyPr wrap="square" lIns="0" tIns="0" rIns="0" bIns="0" rtlCol="0" anchor="ctr"/>
          <a:lstStyle/>
          <a:p>
            <a:pPr indent="0" marL="0">
              <a:buNone/>
            </a:pPr>
            <a:r>
              <a:rPr lang="en-US" sz="1550" b="1" dirty="0">
                <a:solidFill>
                  <a:srgbClr val="201D3A"/>
                </a:solidFill>
                <a:latin typeface="Trebuchet MS" pitchFamily="34" charset="0"/>
                <a:ea typeface="Trebuchet MS" pitchFamily="34" charset="-122"/>
                <a:cs typeface="Trebuchet MS" pitchFamily="34" charset="-120"/>
              </a:rPr>
              <a:t>OpenAI — GPT-5.5</a:t>
            </a:r>
            <a:endParaRPr lang="en-US" sz="1550" dirty="0"/>
          </a:p>
        </p:txBody>
      </p:sp>
      <p:sp>
        <p:nvSpPr>
          <p:cNvPr id="7" name="Text 5"/>
          <p:cNvSpPr/>
          <p:nvPr/>
        </p:nvSpPr>
        <p:spPr>
          <a:xfrm>
            <a:off x="685800" y="1865376"/>
            <a:ext cx="3584448" cy="777240"/>
          </a:xfrm>
          <a:prstGeom prst="rect">
            <a:avLst/>
          </a:prstGeom>
          <a:noFill/>
          <a:ln/>
        </p:spPr>
        <p:txBody>
          <a:bodyPr wrap="square" lIns="0" tIns="0" rIns="0" bIns="0" rtlCol="0" anchor="ctr"/>
          <a:lstStyle/>
          <a:p>
            <a:pPr indent="0" marL="0">
              <a:buNone/>
            </a:pPr>
            <a:r>
              <a:rPr lang="en-US" sz="1200" dirty="0">
                <a:solidFill>
                  <a:srgbClr val="5E5A80"/>
                </a:solidFill>
                <a:latin typeface="Calibri" pitchFamily="34" charset="0"/>
                <a:ea typeface="Calibri" pitchFamily="34" charset="-122"/>
                <a:cs typeface="Calibri" pitchFamily="34" charset="-120"/>
              </a:rPr>
              <a:t>Référence sur l'agentique avancée et la polyvalence générale.</a:t>
            </a:r>
            <a:endParaRPr lang="en-US" sz="1200" dirty="0"/>
          </a:p>
        </p:txBody>
      </p:sp>
      <p:sp>
        <p:nvSpPr>
          <p:cNvPr id="8" name="Shape 6"/>
          <p:cNvSpPr/>
          <p:nvPr/>
        </p:nvSpPr>
        <p:spPr>
          <a:xfrm>
            <a:off x="4828032" y="1261872"/>
            <a:ext cx="4041648" cy="141732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9" name="Shape 7"/>
          <p:cNvSpPr/>
          <p:nvPr/>
        </p:nvSpPr>
        <p:spPr>
          <a:xfrm>
            <a:off x="4828032" y="1261872"/>
            <a:ext cx="64008" cy="1417320"/>
          </a:xfrm>
          <a:prstGeom prst="rect">
            <a:avLst/>
          </a:prstGeom>
          <a:solidFill>
            <a:srgbClr val="6D28D9"/>
          </a:solidFill>
          <a:ln/>
        </p:spPr>
      </p:sp>
      <p:sp>
        <p:nvSpPr>
          <p:cNvPr id="10" name="Text 8"/>
          <p:cNvSpPr/>
          <p:nvPr/>
        </p:nvSpPr>
        <p:spPr>
          <a:xfrm>
            <a:off x="5056632" y="1426464"/>
            <a:ext cx="3584448" cy="384048"/>
          </a:xfrm>
          <a:prstGeom prst="rect">
            <a:avLst/>
          </a:prstGeom>
          <a:noFill/>
          <a:ln/>
        </p:spPr>
        <p:txBody>
          <a:bodyPr wrap="square" lIns="0" tIns="0" rIns="0" bIns="0" rtlCol="0" anchor="ctr"/>
          <a:lstStyle/>
          <a:p>
            <a:pPr indent="0" marL="0">
              <a:buNone/>
            </a:pPr>
            <a:r>
              <a:rPr lang="en-US" sz="1550" b="1" dirty="0">
                <a:solidFill>
                  <a:srgbClr val="201D3A"/>
                </a:solidFill>
                <a:latin typeface="Trebuchet MS" pitchFamily="34" charset="0"/>
                <a:ea typeface="Trebuchet MS" pitchFamily="34" charset="-122"/>
                <a:cs typeface="Trebuchet MS" pitchFamily="34" charset="-120"/>
              </a:rPr>
              <a:t>Anthropic — Claude Opus 4.7</a:t>
            </a:r>
            <a:endParaRPr lang="en-US" sz="1550" dirty="0"/>
          </a:p>
        </p:txBody>
      </p:sp>
      <p:sp>
        <p:nvSpPr>
          <p:cNvPr id="11" name="Text 9"/>
          <p:cNvSpPr/>
          <p:nvPr/>
        </p:nvSpPr>
        <p:spPr>
          <a:xfrm>
            <a:off x="5056632" y="1865376"/>
            <a:ext cx="3584448" cy="777240"/>
          </a:xfrm>
          <a:prstGeom prst="rect">
            <a:avLst/>
          </a:prstGeom>
          <a:noFill/>
          <a:ln/>
        </p:spPr>
        <p:txBody>
          <a:bodyPr wrap="square" lIns="0" tIns="0" rIns="0" bIns="0" rtlCol="0" anchor="ctr"/>
          <a:lstStyle/>
          <a:p>
            <a:pPr indent="0" marL="0">
              <a:buNone/>
            </a:pPr>
            <a:r>
              <a:rPr lang="en-US" sz="1200" dirty="0">
                <a:solidFill>
                  <a:srgbClr val="5E5A80"/>
                </a:solidFill>
                <a:latin typeface="Calibri" pitchFamily="34" charset="0"/>
                <a:ea typeface="Calibri" pitchFamily="34" charset="-122"/>
                <a:cs typeface="Calibri" pitchFamily="34" charset="-120"/>
              </a:rPr>
              <a:t>Tête sur le code (87,6 %) ; accent sûreté. Sonnet 4.6 : 200k–1M de contexte.</a:t>
            </a:r>
            <a:endParaRPr lang="en-US" sz="1200" dirty="0"/>
          </a:p>
        </p:txBody>
      </p:sp>
      <p:sp>
        <p:nvSpPr>
          <p:cNvPr id="12" name="Shape 10"/>
          <p:cNvSpPr/>
          <p:nvPr/>
        </p:nvSpPr>
        <p:spPr>
          <a:xfrm>
            <a:off x="457200" y="2907792"/>
            <a:ext cx="4041648" cy="141732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3" name="Shape 11"/>
          <p:cNvSpPr/>
          <p:nvPr/>
        </p:nvSpPr>
        <p:spPr>
          <a:xfrm>
            <a:off x="457200" y="2907792"/>
            <a:ext cx="64008" cy="1417320"/>
          </a:xfrm>
          <a:prstGeom prst="rect">
            <a:avLst/>
          </a:prstGeom>
          <a:solidFill>
            <a:srgbClr val="6D28D9"/>
          </a:solidFill>
          <a:ln/>
        </p:spPr>
      </p:sp>
      <p:sp>
        <p:nvSpPr>
          <p:cNvPr id="14" name="Text 12"/>
          <p:cNvSpPr/>
          <p:nvPr/>
        </p:nvSpPr>
        <p:spPr>
          <a:xfrm>
            <a:off x="685800" y="3072384"/>
            <a:ext cx="3584448" cy="384048"/>
          </a:xfrm>
          <a:prstGeom prst="rect">
            <a:avLst/>
          </a:prstGeom>
          <a:noFill/>
          <a:ln/>
        </p:spPr>
        <p:txBody>
          <a:bodyPr wrap="square" lIns="0" tIns="0" rIns="0" bIns="0" rtlCol="0" anchor="ctr"/>
          <a:lstStyle/>
          <a:p>
            <a:pPr indent="0" marL="0">
              <a:buNone/>
            </a:pPr>
            <a:r>
              <a:rPr lang="en-US" sz="1550" b="1" dirty="0">
                <a:solidFill>
                  <a:srgbClr val="201D3A"/>
                </a:solidFill>
                <a:latin typeface="Trebuchet MS" pitchFamily="34" charset="0"/>
                <a:ea typeface="Trebuchet MS" pitchFamily="34" charset="-122"/>
                <a:cs typeface="Trebuchet MS" pitchFamily="34" charset="-120"/>
              </a:rPr>
              <a:t>Google — Gemini 3.1 Pro</a:t>
            </a:r>
            <a:endParaRPr lang="en-US" sz="1550" dirty="0"/>
          </a:p>
        </p:txBody>
      </p:sp>
      <p:sp>
        <p:nvSpPr>
          <p:cNvPr id="15" name="Text 13"/>
          <p:cNvSpPr/>
          <p:nvPr/>
        </p:nvSpPr>
        <p:spPr>
          <a:xfrm>
            <a:off x="685800" y="3511296"/>
            <a:ext cx="3584448" cy="777240"/>
          </a:xfrm>
          <a:prstGeom prst="rect">
            <a:avLst/>
          </a:prstGeom>
          <a:noFill/>
          <a:ln/>
        </p:spPr>
        <p:txBody>
          <a:bodyPr wrap="square" lIns="0" tIns="0" rIns="0" bIns="0" rtlCol="0" anchor="ctr"/>
          <a:lstStyle/>
          <a:p>
            <a:pPr indent="0" marL="0">
              <a:buNone/>
            </a:pPr>
            <a:r>
              <a:rPr lang="en-US" sz="1200" dirty="0">
                <a:solidFill>
                  <a:srgbClr val="5E5A80"/>
                </a:solidFill>
                <a:latin typeface="Calibri" pitchFamily="34" charset="0"/>
                <a:ea typeface="Calibri" pitchFamily="34" charset="-122"/>
                <a:cs typeface="Calibri" pitchFamily="34" charset="-120"/>
              </a:rPr>
              <a:t>Raisonnement scientifique, rapport perf/prix, contextes jusqu'à 2M de tokens.</a:t>
            </a:r>
            <a:endParaRPr lang="en-US" sz="1200" dirty="0"/>
          </a:p>
        </p:txBody>
      </p:sp>
      <p:sp>
        <p:nvSpPr>
          <p:cNvPr id="16" name="Shape 14"/>
          <p:cNvSpPr/>
          <p:nvPr/>
        </p:nvSpPr>
        <p:spPr>
          <a:xfrm>
            <a:off x="4828032" y="2907792"/>
            <a:ext cx="4041648" cy="141732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7" name="Shape 15"/>
          <p:cNvSpPr/>
          <p:nvPr/>
        </p:nvSpPr>
        <p:spPr>
          <a:xfrm>
            <a:off x="4828032" y="2907792"/>
            <a:ext cx="64008" cy="1417320"/>
          </a:xfrm>
          <a:prstGeom prst="rect">
            <a:avLst/>
          </a:prstGeom>
          <a:solidFill>
            <a:srgbClr val="6D28D9"/>
          </a:solidFill>
          <a:ln/>
        </p:spPr>
      </p:sp>
      <p:sp>
        <p:nvSpPr>
          <p:cNvPr id="18" name="Text 16"/>
          <p:cNvSpPr/>
          <p:nvPr/>
        </p:nvSpPr>
        <p:spPr>
          <a:xfrm>
            <a:off x="5056632" y="3072384"/>
            <a:ext cx="3584448" cy="384048"/>
          </a:xfrm>
          <a:prstGeom prst="rect">
            <a:avLst/>
          </a:prstGeom>
          <a:noFill/>
          <a:ln/>
        </p:spPr>
        <p:txBody>
          <a:bodyPr wrap="square" lIns="0" tIns="0" rIns="0" bIns="0" rtlCol="0" anchor="ctr"/>
          <a:lstStyle/>
          <a:p>
            <a:pPr indent="0" marL="0">
              <a:buNone/>
            </a:pPr>
            <a:r>
              <a:rPr lang="en-US" sz="1550" b="1" dirty="0">
                <a:solidFill>
                  <a:srgbClr val="201D3A"/>
                </a:solidFill>
                <a:latin typeface="Trebuchet MS" pitchFamily="34" charset="0"/>
                <a:ea typeface="Trebuchet MS" pitchFamily="34" charset="-122"/>
                <a:cs typeface="Trebuchet MS" pitchFamily="34" charset="-120"/>
              </a:rPr>
              <a:t>Mistral — Large 2.5</a:t>
            </a:r>
            <a:endParaRPr lang="en-US" sz="1550" dirty="0"/>
          </a:p>
        </p:txBody>
      </p:sp>
      <p:sp>
        <p:nvSpPr>
          <p:cNvPr id="19" name="Text 17"/>
          <p:cNvSpPr/>
          <p:nvPr/>
        </p:nvSpPr>
        <p:spPr>
          <a:xfrm>
            <a:off x="5056632" y="3511296"/>
            <a:ext cx="3584448" cy="777240"/>
          </a:xfrm>
          <a:prstGeom prst="rect">
            <a:avLst/>
          </a:prstGeom>
          <a:noFill/>
          <a:ln/>
        </p:spPr>
        <p:txBody>
          <a:bodyPr wrap="square" lIns="0" tIns="0" rIns="0" bIns="0" rtlCol="0" anchor="ctr"/>
          <a:lstStyle/>
          <a:p>
            <a:pPr indent="0" marL="0">
              <a:buNone/>
            </a:pPr>
            <a:r>
              <a:rPr lang="en-US" sz="1200" dirty="0">
                <a:solidFill>
                  <a:srgbClr val="5E5A80"/>
                </a:solidFill>
                <a:latin typeface="Calibri" pitchFamily="34" charset="0"/>
                <a:ea typeface="Calibri" pitchFamily="34" charset="-122"/>
                <a:cs typeface="Calibri" pitchFamily="34" charset="-120"/>
              </a:rPr>
              <a:t>Souveraineté européenne, modèles ouverts, hébergement sur site possible.</a:t>
            </a:r>
            <a:endParaRPr lang="en-US" sz="1200" dirty="0"/>
          </a:p>
        </p:txBody>
      </p:sp>
      <p:sp>
        <p:nvSpPr>
          <p:cNvPr id="20" name="Shape 18"/>
          <p:cNvSpPr/>
          <p:nvPr/>
        </p:nvSpPr>
        <p:spPr>
          <a:xfrm>
            <a:off x="457200" y="4507992"/>
            <a:ext cx="8229600" cy="457200"/>
          </a:xfrm>
          <a:prstGeom prst="rect">
            <a:avLst/>
          </a:prstGeom>
          <a:solidFill>
            <a:srgbClr val="EDE9FE"/>
          </a:solidFill>
          <a:ln/>
        </p:spPr>
      </p:sp>
      <p:sp>
        <p:nvSpPr>
          <p:cNvPr id="21" name="Text 19"/>
          <p:cNvSpPr/>
          <p:nvPr/>
        </p:nvSpPr>
        <p:spPr>
          <a:xfrm>
            <a:off x="685800" y="4507992"/>
            <a:ext cx="7863840" cy="457200"/>
          </a:xfrm>
          <a:prstGeom prst="rect">
            <a:avLst/>
          </a:prstGeom>
          <a:noFill/>
          <a:ln/>
        </p:spPr>
        <p:txBody>
          <a:bodyPr wrap="square" lIns="0" tIns="0" rIns="0" bIns="0" rtlCol="0" anchor="ctr"/>
          <a:lstStyle/>
          <a:p>
            <a:pPr indent="0" marL="0">
              <a:buNone/>
            </a:pPr>
            <a:r>
              <a:rPr lang="en-US" sz="1100" i="1" dirty="0">
                <a:solidFill>
                  <a:srgbClr val="4C1D95"/>
                </a:solidFill>
                <a:latin typeface="Calibri" pitchFamily="34" charset="0"/>
                <a:ea typeface="Calibri" pitchFamily="34" charset="-122"/>
                <a:cs typeface="Calibri" pitchFamily="34" charset="-120"/>
              </a:rPr>
              <a:t>+ open-weights (Llama, DeepSeek, Mistral) à héberger soi-même · modèles « thinking » : plus lents, meilleurs en maths/logique/code</a:t>
            </a:r>
            <a:endParaRPr lang="en-US"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APPLICATION</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En pratique chez INSSE</a:t>
            </a:r>
            <a:endParaRPr lang="en-US" sz="2600" dirty="0"/>
          </a:p>
        </p:txBody>
      </p:sp>
      <p:sp>
        <p:nvSpPr>
          <p:cNvPr id="4" name="Shape 2"/>
          <p:cNvSpPr/>
          <p:nvPr/>
        </p:nvSpPr>
        <p:spPr>
          <a:xfrm>
            <a:off x="457200" y="1325880"/>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5" name="Shape 3"/>
          <p:cNvSpPr/>
          <p:nvPr/>
        </p:nvSpPr>
        <p:spPr>
          <a:xfrm>
            <a:off x="457200" y="1325880"/>
            <a:ext cx="64008" cy="1572768"/>
          </a:xfrm>
          <a:prstGeom prst="rect">
            <a:avLst/>
          </a:prstGeom>
          <a:solidFill>
            <a:srgbClr val="6D28D9"/>
          </a:solidFill>
          <a:ln/>
        </p:spPr>
      </p:sp>
      <p:sp>
        <p:nvSpPr>
          <p:cNvPr id="6" name="Shape 4"/>
          <p:cNvSpPr/>
          <p:nvPr/>
        </p:nvSpPr>
        <p:spPr>
          <a:xfrm>
            <a:off x="685800" y="1554480"/>
            <a:ext cx="475488" cy="475488"/>
          </a:xfrm>
          <a:prstGeom prst="ellipse">
            <a:avLst/>
          </a:prstGeom>
          <a:solidFill>
            <a:srgbClr val="6D28D9"/>
          </a:solidFill>
          <a:ln/>
        </p:spPr>
      </p:sp>
      <p:sp>
        <p:nvSpPr>
          <p:cNvPr id="7" name="Text 5"/>
          <p:cNvSpPr/>
          <p:nvPr/>
        </p:nvSpPr>
        <p:spPr>
          <a:xfrm>
            <a:off x="685800" y="1554480"/>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1</a:t>
            </a:r>
            <a:endParaRPr lang="en-US" sz="1800" dirty="0"/>
          </a:p>
        </p:txBody>
      </p:sp>
      <p:sp>
        <p:nvSpPr>
          <p:cNvPr id="8" name="Text 6"/>
          <p:cNvSpPr/>
          <p:nvPr/>
        </p:nvSpPr>
        <p:spPr>
          <a:xfrm>
            <a:off x="1325880" y="1572768"/>
            <a:ext cx="2944368" cy="384048"/>
          </a:xfrm>
          <a:prstGeom prst="rect">
            <a:avLst/>
          </a:prstGeom>
          <a:noFill/>
          <a:ln/>
        </p:spPr>
        <p:txBody>
          <a:bodyPr wrap="square" lIns="0" tIns="0" rIns="0" bIns="0" rtlCol="0" anchor="ctr"/>
          <a:lstStyle/>
          <a:p>
            <a:pPr indent="0" marL="0">
              <a:buNone/>
            </a:pPr>
            <a:r>
              <a:rPr lang="en-US" sz="1600" b="1" dirty="0">
                <a:solidFill>
                  <a:srgbClr val="201D3A"/>
                </a:solidFill>
                <a:latin typeface="Trebuchet MS" pitchFamily="34" charset="0"/>
                <a:ea typeface="Trebuchet MS" pitchFamily="34" charset="-122"/>
                <a:cs typeface="Trebuchet MS" pitchFamily="34" charset="-120"/>
              </a:rPr>
              <a:t>Assistance au code</a:t>
            </a:r>
            <a:endParaRPr lang="en-US" sz="1600" dirty="0"/>
          </a:p>
        </p:txBody>
      </p:sp>
      <p:sp>
        <p:nvSpPr>
          <p:cNvPr id="9" name="Text 7"/>
          <p:cNvSpPr/>
          <p:nvPr/>
        </p:nvSpPr>
        <p:spPr>
          <a:xfrm>
            <a:off x="685800" y="2075688"/>
            <a:ext cx="3538728" cy="731520"/>
          </a:xfrm>
          <a:prstGeom prst="rect">
            <a:avLst/>
          </a:prstGeom>
          <a:noFill/>
          <a:ln/>
        </p:spPr>
        <p:txBody>
          <a:bodyPr wrap="square" lIns="0" tIns="0" rIns="0" bIns="0" rtlCol="0" anchor="ctr"/>
          <a:lstStyle/>
          <a:p>
            <a:pPr indent="0" marL="0">
              <a:buNone/>
            </a:pPr>
            <a:r>
              <a:rPr lang="en-US" sz="1250" dirty="0">
                <a:solidFill>
                  <a:srgbClr val="5E5A80"/>
                </a:solidFill>
                <a:latin typeface="Calibri" pitchFamily="34" charset="0"/>
                <a:ea typeface="Calibri" pitchFamily="34" charset="-122"/>
                <a:cs typeface="Calibri" pitchFamily="34" charset="-120"/>
              </a:rPr>
              <a:t>Revue, tests unitaires, migrations, documentation : gains immédiats côté développeurs.</a:t>
            </a:r>
            <a:endParaRPr lang="en-US" sz="1250" dirty="0"/>
          </a:p>
        </p:txBody>
      </p:sp>
      <p:sp>
        <p:nvSpPr>
          <p:cNvPr id="10" name="Shape 8"/>
          <p:cNvSpPr/>
          <p:nvPr/>
        </p:nvSpPr>
        <p:spPr>
          <a:xfrm>
            <a:off x="4828032" y="1325880"/>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1" name="Shape 9"/>
          <p:cNvSpPr/>
          <p:nvPr/>
        </p:nvSpPr>
        <p:spPr>
          <a:xfrm>
            <a:off x="4828032" y="1325880"/>
            <a:ext cx="64008" cy="1572768"/>
          </a:xfrm>
          <a:prstGeom prst="rect">
            <a:avLst/>
          </a:prstGeom>
          <a:solidFill>
            <a:srgbClr val="6D28D9"/>
          </a:solidFill>
          <a:ln/>
        </p:spPr>
      </p:sp>
      <p:sp>
        <p:nvSpPr>
          <p:cNvPr id="12" name="Shape 10"/>
          <p:cNvSpPr/>
          <p:nvPr/>
        </p:nvSpPr>
        <p:spPr>
          <a:xfrm>
            <a:off x="5056632" y="1554480"/>
            <a:ext cx="475488" cy="475488"/>
          </a:xfrm>
          <a:prstGeom prst="ellipse">
            <a:avLst/>
          </a:prstGeom>
          <a:solidFill>
            <a:srgbClr val="0891B2"/>
          </a:solidFill>
          <a:ln/>
        </p:spPr>
      </p:sp>
      <p:sp>
        <p:nvSpPr>
          <p:cNvPr id="13" name="Text 11"/>
          <p:cNvSpPr/>
          <p:nvPr/>
        </p:nvSpPr>
        <p:spPr>
          <a:xfrm>
            <a:off x="5056632" y="1554480"/>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2</a:t>
            </a:r>
            <a:endParaRPr lang="en-US" sz="1800" dirty="0"/>
          </a:p>
        </p:txBody>
      </p:sp>
      <p:sp>
        <p:nvSpPr>
          <p:cNvPr id="14" name="Text 12"/>
          <p:cNvSpPr/>
          <p:nvPr/>
        </p:nvSpPr>
        <p:spPr>
          <a:xfrm>
            <a:off x="5696712" y="1572768"/>
            <a:ext cx="2944368" cy="384048"/>
          </a:xfrm>
          <a:prstGeom prst="rect">
            <a:avLst/>
          </a:prstGeom>
          <a:noFill/>
          <a:ln/>
        </p:spPr>
        <p:txBody>
          <a:bodyPr wrap="square" lIns="0" tIns="0" rIns="0" bIns="0" rtlCol="0" anchor="ctr"/>
          <a:lstStyle/>
          <a:p>
            <a:pPr indent="0" marL="0">
              <a:buNone/>
            </a:pPr>
            <a:r>
              <a:rPr lang="en-US" sz="1600" b="1" dirty="0">
                <a:solidFill>
                  <a:srgbClr val="201D3A"/>
                </a:solidFill>
                <a:latin typeface="Trebuchet MS" pitchFamily="34" charset="0"/>
                <a:ea typeface="Trebuchet MS" pitchFamily="34" charset="-122"/>
                <a:cs typeface="Trebuchet MS" pitchFamily="34" charset="-120"/>
              </a:rPr>
              <a:t>Analyse documentaire</a:t>
            </a:r>
            <a:endParaRPr lang="en-US" sz="1600" dirty="0"/>
          </a:p>
        </p:txBody>
      </p:sp>
      <p:sp>
        <p:nvSpPr>
          <p:cNvPr id="15" name="Text 13"/>
          <p:cNvSpPr/>
          <p:nvPr/>
        </p:nvSpPr>
        <p:spPr>
          <a:xfrm>
            <a:off x="5056632" y="2075688"/>
            <a:ext cx="3538728" cy="731520"/>
          </a:xfrm>
          <a:prstGeom prst="rect">
            <a:avLst/>
          </a:prstGeom>
          <a:noFill/>
          <a:ln/>
        </p:spPr>
        <p:txBody>
          <a:bodyPr wrap="square" lIns="0" tIns="0" rIns="0" bIns="0" rtlCol="0" anchor="ctr"/>
          <a:lstStyle/>
          <a:p>
            <a:pPr indent="0" marL="0">
              <a:buNone/>
            </a:pPr>
            <a:r>
              <a:rPr lang="en-US" sz="1250" dirty="0">
                <a:solidFill>
                  <a:srgbClr val="5E5A80"/>
                </a:solidFill>
                <a:latin typeface="Calibri" pitchFamily="34" charset="0"/>
                <a:ea typeface="Calibri" pitchFamily="34" charset="-122"/>
                <a:cs typeface="Calibri" pitchFamily="34" charset="-120"/>
              </a:rPr>
              <a:t>Synthèse de cahiers des charges, comparaison de contrats, extraction de données de rapports.</a:t>
            </a:r>
            <a:endParaRPr lang="en-US" sz="1250" dirty="0"/>
          </a:p>
        </p:txBody>
      </p:sp>
      <p:sp>
        <p:nvSpPr>
          <p:cNvPr id="16" name="Shape 14"/>
          <p:cNvSpPr/>
          <p:nvPr/>
        </p:nvSpPr>
        <p:spPr>
          <a:xfrm>
            <a:off x="457200" y="3209544"/>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7" name="Shape 15"/>
          <p:cNvSpPr/>
          <p:nvPr/>
        </p:nvSpPr>
        <p:spPr>
          <a:xfrm>
            <a:off x="457200" y="3209544"/>
            <a:ext cx="64008" cy="1572768"/>
          </a:xfrm>
          <a:prstGeom prst="rect">
            <a:avLst/>
          </a:prstGeom>
          <a:solidFill>
            <a:srgbClr val="6D28D9"/>
          </a:solidFill>
          <a:ln/>
        </p:spPr>
      </p:sp>
      <p:sp>
        <p:nvSpPr>
          <p:cNvPr id="18" name="Shape 16"/>
          <p:cNvSpPr/>
          <p:nvPr/>
        </p:nvSpPr>
        <p:spPr>
          <a:xfrm>
            <a:off x="685800" y="3438144"/>
            <a:ext cx="475488" cy="475488"/>
          </a:xfrm>
          <a:prstGeom prst="ellipse">
            <a:avLst/>
          </a:prstGeom>
          <a:solidFill>
            <a:srgbClr val="6D28D9"/>
          </a:solidFill>
          <a:ln/>
        </p:spPr>
      </p:sp>
      <p:sp>
        <p:nvSpPr>
          <p:cNvPr id="19" name="Text 17"/>
          <p:cNvSpPr/>
          <p:nvPr/>
        </p:nvSpPr>
        <p:spPr>
          <a:xfrm>
            <a:off x="685800" y="3438144"/>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3</a:t>
            </a:r>
            <a:endParaRPr lang="en-US" sz="1800" dirty="0"/>
          </a:p>
        </p:txBody>
      </p:sp>
      <p:sp>
        <p:nvSpPr>
          <p:cNvPr id="20" name="Text 18"/>
          <p:cNvSpPr/>
          <p:nvPr/>
        </p:nvSpPr>
        <p:spPr>
          <a:xfrm>
            <a:off x="1325880" y="3456432"/>
            <a:ext cx="2944368" cy="384048"/>
          </a:xfrm>
          <a:prstGeom prst="rect">
            <a:avLst/>
          </a:prstGeom>
          <a:noFill/>
          <a:ln/>
        </p:spPr>
        <p:txBody>
          <a:bodyPr wrap="square" lIns="0" tIns="0" rIns="0" bIns="0" rtlCol="0" anchor="ctr"/>
          <a:lstStyle/>
          <a:p>
            <a:pPr indent="0" marL="0">
              <a:buNone/>
            </a:pPr>
            <a:r>
              <a:rPr lang="en-US" sz="1600" b="1" dirty="0">
                <a:solidFill>
                  <a:srgbClr val="201D3A"/>
                </a:solidFill>
                <a:latin typeface="Trebuchet MS" pitchFamily="34" charset="0"/>
                <a:ea typeface="Trebuchet MS" pitchFamily="34" charset="-122"/>
                <a:cs typeface="Trebuchet MS" pitchFamily="34" charset="-120"/>
              </a:rPr>
              <a:t>Support &amp; rédaction</a:t>
            </a:r>
            <a:endParaRPr lang="en-US" sz="1600" dirty="0"/>
          </a:p>
        </p:txBody>
      </p:sp>
      <p:sp>
        <p:nvSpPr>
          <p:cNvPr id="21" name="Text 19"/>
          <p:cNvSpPr/>
          <p:nvPr/>
        </p:nvSpPr>
        <p:spPr>
          <a:xfrm>
            <a:off x="685800" y="3959352"/>
            <a:ext cx="3538728" cy="731520"/>
          </a:xfrm>
          <a:prstGeom prst="rect">
            <a:avLst/>
          </a:prstGeom>
          <a:noFill/>
          <a:ln/>
        </p:spPr>
        <p:txBody>
          <a:bodyPr wrap="square" lIns="0" tIns="0" rIns="0" bIns="0" rtlCol="0" anchor="ctr"/>
          <a:lstStyle/>
          <a:p>
            <a:pPr indent="0" marL="0">
              <a:buNone/>
            </a:pPr>
            <a:r>
              <a:rPr lang="en-US" sz="1250" dirty="0">
                <a:solidFill>
                  <a:srgbClr val="5E5A80"/>
                </a:solidFill>
                <a:latin typeface="Calibri" pitchFamily="34" charset="0"/>
                <a:ea typeface="Calibri" pitchFamily="34" charset="-122"/>
                <a:cs typeface="Calibri" pitchFamily="34" charset="-120"/>
              </a:rPr>
              <a:t>Courriels, procédures, traductions FR/EN, premiers jets de livrables.</a:t>
            </a:r>
            <a:endParaRPr lang="en-US" sz="1250" dirty="0"/>
          </a:p>
        </p:txBody>
      </p:sp>
      <p:sp>
        <p:nvSpPr>
          <p:cNvPr id="22" name="Shape 20"/>
          <p:cNvSpPr/>
          <p:nvPr/>
        </p:nvSpPr>
        <p:spPr>
          <a:xfrm>
            <a:off x="4828032" y="3209544"/>
            <a:ext cx="4041648" cy="1572768"/>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23" name="Shape 21"/>
          <p:cNvSpPr/>
          <p:nvPr/>
        </p:nvSpPr>
        <p:spPr>
          <a:xfrm>
            <a:off x="4828032" y="3209544"/>
            <a:ext cx="64008" cy="1572768"/>
          </a:xfrm>
          <a:prstGeom prst="rect">
            <a:avLst/>
          </a:prstGeom>
          <a:solidFill>
            <a:srgbClr val="6D28D9"/>
          </a:solidFill>
          <a:ln/>
        </p:spPr>
      </p:sp>
      <p:sp>
        <p:nvSpPr>
          <p:cNvPr id="24" name="Shape 22"/>
          <p:cNvSpPr/>
          <p:nvPr/>
        </p:nvSpPr>
        <p:spPr>
          <a:xfrm>
            <a:off x="5056632" y="3438144"/>
            <a:ext cx="475488" cy="475488"/>
          </a:xfrm>
          <a:prstGeom prst="ellipse">
            <a:avLst/>
          </a:prstGeom>
          <a:solidFill>
            <a:srgbClr val="0891B2"/>
          </a:solidFill>
          <a:ln/>
        </p:spPr>
      </p:sp>
      <p:sp>
        <p:nvSpPr>
          <p:cNvPr id="25" name="Text 23"/>
          <p:cNvSpPr/>
          <p:nvPr/>
        </p:nvSpPr>
        <p:spPr>
          <a:xfrm>
            <a:off x="5056632" y="3438144"/>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4</a:t>
            </a:r>
            <a:endParaRPr lang="en-US" sz="1800" dirty="0"/>
          </a:p>
        </p:txBody>
      </p:sp>
      <p:sp>
        <p:nvSpPr>
          <p:cNvPr id="26" name="Text 24"/>
          <p:cNvSpPr/>
          <p:nvPr/>
        </p:nvSpPr>
        <p:spPr>
          <a:xfrm>
            <a:off x="5696712" y="3456432"/>
            <a:ext cx="2944368" cy="384048"/>
          </a:xfrm>
          <a:prstGeom prst="rect">
            <a:avLst/>
          </a:prstGeom>
          <a:noFill/>
          <a:ln/>
        </p:spPr>
        <p:txBody>
          <a:bodyPr wrap="square" lIns="0" tIns="0" rIns="0" bIns="0" rtlCol="0" anchor="ctr"/>
          <a:lstStyle/>
          <a:p>
            <a:pPr indent="0" marL="0">
              <a:buNone/>
            </a:pPr>
            <a:r>
              <a:rPr lang="en-US" sz="1600" b="1" dirty="0">
                <a:solidFill>
                  <a:srgbClr val="201D3A"/>
                </a:solidFill>
                <a:latin typeface="Trebuchet MS" pitchFamily="34" charset="0"/>
                <a:ea typeface="Trebuchet MS" pitchFamily="34" charset="-122"/>
                <a:cs typeface="Trebuchet MS" pitchFamily="34" charset="-120"/>
              </a:rPr>
              <a:t>Par où commencer</a:t>
            </a:r>
            <a:endParaRPr lang="en-US" sz="1600" dirty="0"/>
          </a:p>
        </p:txBody>
      </p:sp>
      <p:sp>
        <p:nvSpPr>
          <p:cNvPr id="27" name="Text 25"/>
          <p:cNvSpPr/>
          <p:nvPr/>
        </p:nvSpPr>
        <p:spPr>
          <a:xfrm>
            <a:off x="5056632" y="3959352"/>
            <a:ext cx="3538728" cy="731520"/>
          </a:xfrm>
          <a:prstGeom prst="rect">
            <a:avLst/>
          </a:prstGeom>
          <a:noFill/>
          <a:ln/>
        </p:spPr>
        <p:txBody>
          <a:bodyPr wrap="square" lIns="0" tIns="0" rIns="0" bIns="0" rtlCol="0" anchor="ctr"/>
          <a:lstStyle/>
          <a:p>
            <a:pPr indent="0" marL="0">
              <a:buNone/>
            </a:pPr>
            <a:r>
              <a:rPr lang="en-US" sz="1250" dirty="0">
                <a:solidFill>
                  <a:srgbClr val="5E5A80"/>
                </a:solidFill>
                <a:latin typeface="Calibri" pitchFamily="34" charset="0"/>
                <a:ea typeface="Calibri" pitchFamily="34" charset="-122"/>
                <a:cs typeface="Calibri" pitchFamily="34" charset="-120"/>
              </a:rPr>
              <a:t>Cas où l'erreur est peu coûteuse et la vérification facile — puis étendre progressivement.</a:t>
            </a:r>
            <a:endParaRPr lang="en-US" sz="12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AVANT DE PARTIR</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Quatre pièges courants</a:t>
            </a:r>
            <a:endParaRPr lang="en-US" sz="2600" dirty="0"/>
          </a:p>
        </p:txBody>
      </p:sp>
      <p:sp>
        <p:nvSpPr>
          <p:cNvPr id="4" name="Shape 2"/>
          <p:cNvSpPr/>
          <p:nvPr/>
        </p:nvSpPr>
        <p:spPr>
          <a:xfrm>
            <a:off x="457200" y="1234440"/>
            <a:ext cx="8229600" cy="768096"/>
          </a:xfrm>
          <a:prstGeom prst="rect">
            <a:avLst/>
          </a:prstGeom>
          <a:solidFill>
            <a:srgbClr val="FFFFFF"/>
          </a:solidFill>
          <a:ln w="6350">
            <a:solidFill>
              <a:srgbClr val="E4E1F5"/>
            </a:solidFill>
            <a:prstDash val="solid"/>
          </a:ln>
        </p:spPr>
      </p:sp>
      <p:sp>
        <p:nvSpPr>
          <p:cNvPr id="5" name="Shape 3"/>
          <p:cNvSpPr/>
          <p:nvPr/>
        </p:nvSpPr>
        <p:spPr>
          <a:xfrm>
            <a:off x="658368" y="1380744"/>
            <a:ext cx="475488" cy="475488"/>
          </a:xfrm>
          <a:prstGeom prst="ellipse">
            <a:avLst/>
          </a:prstGeom>
          <a:solidFill>
            <a:srgbClr val="B91C1C"/>
          </a:solidFill>
          <a:ln/>
        </p:spPr>
      </p:sp>
      <p:sp>
        <p:nvSpPr>
          <p:cNvPr id="6" name="Text 4"/>
          <p:cNvSpPr/>
          <p:nvPr/>
        </p:nvSpPr>
        <p:spPr>
          <a:xfrm>
            <a:off x="658368" y="1380744"/>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1</a:t>
            </a:r>
            <a:endParaRPr lang="en-US" sz="1800" dirty="0"/>
          </a:p>
        </p:txBody>
      </p:sp>
      <p:sp>
        <p:nvSpPr>
          <p:cNvPr id="7" name="Text 5"/>
          <p:cNvSpPr/>
          <p:nvPr/>
        </p:nvSpPr>
        <p:spPr>
          <a:xfrm>
            <a:off x="1325880" y="1307592"/>
            <a:ext cx="7223760" cy="32918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 Il comprend comme un humain »</a:t>
            </a:r>
            <a:endParaRPr lang="en-US" sz="1350" dirty="0"/>
          </a:p>
        </p:txBody>
      </p:sp>
      <p:sp>
        <p:nvSpPr>
          <p:cNvPr id="8" name="Text 6"/>
          <p:cNvSpPr/>
          <p:nvPr/>
        </p:nvSpPr>
        <p:spPr>
          <a:xfrm>
            <a:off x="1325880" y="1636776"/>
            <a:ext cx="7223760" cy="32918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Il modélise des régularités statistiques. L'ingénieur raisonne en probabilités, pas en intentions.</a:t>
            </a:r>
            <a:endParaRPr lang="en-US" sz="1150" dirty="0"/>
          </a:p>
        </p:txBody>
      </p:sp>
      <p:sp>
        <p:nvSpPr>
          <p:cNvPr id="9" name="Shape 7"/>
          <p:cNvSpPr/>
          <p:nvPr/>
        </p:nvSpPr>
        <p:spPr>
          <a:xfrm>
            <a:off x="457200" y="2121408"/>
            <a:ext cx="8229600" cy="768096"/>
          </a:xfrm>
          <a:prstGeom prst="rect">
            <a:avLst/>
          </a:prstGeom>
          <a:solidFill>
            <a:srgbClr val="F4F2FD"/>
          </a:solidFill>
          <a:ln w="6350">
            <a:solidFill>
              <a:srgbClr val="E4E1F5"/>
            </a:solidFill>
            <a:prstDash val="solid"/>
          </a:ln>
        </p:spPr>
      </p:sp>
      <p:sp>
        <p:nvSpPr>
          <p:cNvPr id="10" name="Shape 8"/>
          <p:cNvSpPr/>
          <p:nvPr/>
        </p:nvSpPr>
        <p:spPr>
          <a:xfrm>
            <a:off x="658368" y="2267712"/>
            <a:ext cx="475488" cy="475488"/>
          </a:xfrm>
          <a:prstGeom prst="ellipse">
            <a:avLst/>
          </a:prstGeom>
          <a:solidFill>
            <a:srgbClr val="B91C1C"/>
          </a:solidFill>
          <a:ln/>
        </p:spPr>
      </p:sp>
      <p:sp>
        <p:nvSpPr>
          <p:cNvPr id="11" name="Text 9"/>
          <p:cNvSpPr/>
          <p:nvPr/>
        </p:nvSpPr>
        <p:spPr>
          <a:xfrm>
            <a:off x="658368" y="2267712"/>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2</a:t>
            </a:r>
            <a:endParaRPr lang="en-US" sz="1800" dirty="0"/>
          </a:p>
        </p:txBody>
      </p:sp>
      <p:sp>
        <p:nvSpPr>
          <p:cNvPr id="12" name="Text 10"/>
          <p:cNvSpPr/>
          <p:nvPr/>
        </p:nvSpPr>
        <p:spPr>
          <a:xfrm>
            <a:off x="1325880" y="2194560"/>
            <a:ext cx="7223760" cy="32918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Demander des faits récents sans outil</a:t>
            </a:r>
            <a:endParaRPr lang="en-US" sz="1350" dirty="0"/>
          </a:p>
        </p:txBody>
      </p:sp>
      <p:sp>
        <p:nvSpPr>
          <p:cNvPr id="13" name="Text 11"/>
          <p:cNvSpPr/>
          <p:nvPr/>
        </p:nvSpPr>
        <p:spPr>
          <a:xfrm>
            <a:off x="1325880" y="2523744"/>
            <a:ext cx="7223760" cy="32918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Sans recherche ou RAG, la réponse sort d'une mémoire figée — et peut être inventée.</a:t>
            </a:r>
            <a:endParaRPr lang="en-US" sz="1150" dirty="0"/>
          </a:p>
        </p:txBody>
      </p:sp>
      <p:sp>
        <p:nvSpPr>
          <p:cNvPr id="14" name="Shape 12"/>
          <p:cNvSpPr/>
          <p:nvPr/>
        </p:nvSpPr>
        <p:spPr>
          <a:xfrm>
            <a:off x="457200" y="3008376"/>
            <a:ext cx="8229600" cy="768096"/>
          </a:xfrm>
          <a:prstGeom prst="rect">
            <a:avLst/>
          </a:prstGeom>
          <a:solidFill>
            <a:srgbClr val="FFFFFF"/>
          </a:solidFill>
          <a:ln w="6350">
            <a:solidFill>
              <a:srgbClr val="E4E1F5"/>
            </a:solidFill>
            <a:prstDash val="solid"/>
          </a:ln>
        </p:spPr>
      </p:sp>
      <p:sp>
        <p:nvSpPr>
          <p:cNvPr id="15" name="Shape 13"/>
          <p:cNvSpPr/>
          <p:nvPr/>
        </p:nvSpPr>
        <p:spPr>
          <a:xfrm>
            <a:off x="658368" y="3154680"/>
            <a:ext cx="475488" cy="475488"/>
          </a:xfrm>
          <a:prstGeom prst="ellipse">
            <a:avLst/>
          </a:prstGeom>
          <a:solidFill>
            <a:srgbClr val="B91C1C"/>
          </a:solidFill>
          <a:ln/>
        </p:spPr>
      </p:sp>
      <p:sp>
        <p:nvSpPr>
          <p:cNvPr id="16" name="Text 14"/>
          <p:cNvSpPr/>
          <p:nvPr/>
        </p:nvSpPr>
        <p:spPr>
          <a:xfrm>
            <a:off x="658368" y="3154680"/>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3</a:t>
            </a:r>
            <a:endParaRPr lang="en-US" sz="1800" dirty="0"/>
          </a:p>
        </p:txBody>
      </p:sp>
      <p:sp>
        <p:nvSpPr>
          <p:cNvPr id="17" name="Text 15"/>
          <p:cNvSpPr/>
          <p:nvPr/>
        </p:nvSpPr>
        <p:spPr>
          <a:xfrm>
            <a:off x="1325880" y="3081528"/>
            <a:ext cx="7223760" cy="32918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Confondre contexte et mémoire</a:t>
            </a:r>
            <a:endParaRPr lang="en-US" sz="1350" dirty="0"/>
          </a:p>
        </p:txBody>
      </p:sp>
      <p:sp>
        <p:nvSpPr>
          <p:cNvPr id="18" name="Text 16"/>
          <p:cNvSpPr/>
          <p:nvPr/>
        </p:nvSpPr>
        <p:spPr>
          <a:xfrm>
            <a:off x="1325880" y="3410712"/>
            <a:ext cx="7223760" cy="32918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Tout est oublié entre deux conversations ; la fenêtre de contexte n'est qu'une mémoire de travail.</a:t>
            </a:r>
            <a:endParaRPr lang="en-US" sz="1150" dirty="0"/>
          </a:p>
        </p:txBody>
      </p:sp>
      <p:sp>
        <p:nvSpPr>
          <p:cNvPr id="19" name="Shape 17"/>
          <p:cNvSpPr/>
          <p:nvPr/>
        </p:nvSpPr>
        <p:spPr>
          <a:xfrm>
            <a:off x="457200" y="3895344"/>
            <a:ext cx="8229600" cy="768096"/>
          </a:xfrm>
          <a:prstGeom prst="rect">
            <a:avLst/>
          </a:prstGeom>
          <a:solidFill>
            <a:srgbClr val="F4F2FD"/>
          </a:solidFill>
          <a:ln w="6350">
            <a:solidFill>
              <a:srgbClr val="E4E1F5"/>
            </a:solidFill>
            <a:prstDash val="solid"/>
          </a:ln>
        </p:spPr>
      </p:sp>
      <p:sp>
        <p:nvSpPr>
          <p:cNvPr id="20" name="Shape 18"/>
          <p:cNvSpPr/>
          <p:nvPr/>
        </p:nvSpPr>
        <p:spPr>
          <a:xfrm>
            <a:off x="658368" y="4041648"/>
            <a:ext cx="475488" cy="475488"/>
          </a:xfrm>
          <a:prstGeom prst="ellipse">
            <a:avLst/>
          </a:prstGeom>
          <a:solidFill>
            <a:srgbClr val="B91C1C"/>
          </a:solidFill>
          <a:ln/>
        </p:spPr>
      </p:sp>
      <p:sp>
        <p:nvSpPr>
          <p:cNvPr id="21" name="Text 19"/>
          <p:cNvSpPr/>
          <p:nvPr/>
        </p:nvSpPr>
        <p:spPr>
          <a:xfrm>
            <a:off x="658368" y="4041648"/>
            <a:ext cx="475488" cy="475488"/>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4</a:t>
            </a:r>
            <a:endParaRPr lang="en-US" sz="1800" dirty="0"/>
          </a:p>
        </p:txBody>
      </p:sp>
      <p:sp>
        <p:nvSpPr>
          <p:cNvPr id="22" name="Text 20"/>
          <p:cNvSpPr/>
          <p:nvPr/>
        </p:nvSpPr>
        <p:spPr>
          <a:xfrm>
            <a:off x="1325880" y="3968496"/>
            <a:ext cx="7223760" cy="329184"/>
          </a:xfrm>
          <a:prstGeom prst="rect">
            <a:avLst/>
          </a:prstGeom>
          <a:noFill/>
          <a:ln/>
        </p:spPr>
        <p:txBody>
          <a:bodyPr wrap="square" lIns="0" tIns="0" rIns="0" bIns="0" rtlCol="0" anchor="ctr"/>
          <a:lstStyle/>
          <a:p>
            <a:pPr indent="0" marL="0">
              <a:buNone/>
            </a:pPr>
            <a:r>
              <a:rPr lang="en-US" sz="1350" b="1" dirty="0">
                <a:solidFill>
                  <a:srgbClr val="201D3A"/>
                </a:solidFill>
                <a:latin typeface="Trebuchet MS" pitchFamily="34" charset="0"/>
                <a:ea typeface="Trebuchet MS" pitchFamily="34" charset="-122"/>
                <a:cs typeface="Trebuchet MS" pitchFamily="34" charset="-120"/>
              </a:rPr>
              <a:t>Prendre la fluidité pour de l'exactitude</a:t>
            </a:r>
            <a:endParaRPr lang="en-US" sz="1350" dirty="0"/>
          </a:p>
        </p:txBody>
      </p:sp>
      <p:sp>
        <p:nvSpPr>
          <p:cNvPr id="23" name="Text 21"/>
          <p:cNvSpPr/>
          <p:nvPr/>
        </p:nvSpPr>
        <p:spPr>
          <a:xfrm>
            <a:off x="1325880" y="4297680"/>
            <a:ext cx="7223760" cy="329184"/>
          </a:xfrm>
          <a:prstGeom prst="rect">
            <a:avLst/>
          </a:prstGeom>
          <a:noFill/>
          <a:ln/>
        </p:spPr>
        <p:txBody>
          <a:bodyPr wrap="square" lIns="0" tIns="0" rIns="0" bIns="0" rtlCol="0" anchor="ctr"/>
          <a:lstStyle/>
          <a:p>
            <a:pPr indent="0" marL="0">
              <a:buNone/>
            </a:pPr>
            <a:r>
              <a:rPr lang="en-US" sz="1150" dirty="0">
                <a:solidFill>
                  <a:srgbClr val="5E5A80"/>
                </a:solidFill>
                <a:latin typeface="Calibri" pitchFamily="34" charset="0"/>
                <a:ea typeface="Calibri" pitchFamily="34" charset="-122"/>
                <a:cs typeface="Calibri" pitchFamily="34" charset="-120"/>
              </a:rPr>
              <a:t>Une réponse bien écrite n'est pas une réponse juste. Vérifier ce qui engage.</a:t>
            </a:r>
            <a:endParaRPr lang="en-US" sz="11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457200"/>
            <a:ext cx="8046720" cy="365760"/>
          </a:xfrm>
          <a:prstGeom prst="rect">
            <a:avLst/>
          </a:prstGeom>
          <a:noFill/>
          <a:ln/>
        </p:spPr>
        <p:txBody>
          <a:bodyPr wrap="square" lIns="0" tIns="0" rIns="0" bIns="0" rtlCol="0" anchor="ctr"/>
          <a:lstStyle/>
          <a:p>
            <a:pPr indent="0" marL="0">
              <a:buNone/>
            </a:pPr>
            <a:r>
              <a:rPr lang="en-US" sz="1400" b="1" spc="400" kern="0" dirty="0">
                <a:solidFill>
                  <a:srgbClr val="0891B2"/>
                </a:solidFill>
                <a:latin typeface="Trebuchet MS" pitchFamily="34" charset="0"/>
                <a:ea typeface="Trebuchet MS" pitchFamily="34" charset="-122"/>
                <a:cs typeface="Trebuchet MS" pitchFamily="34" charset="-120"/>
              </a:rPr>
              <a:t>À RETENIR</a:t>
            </a:r>
            <a:endParaRPr lang="en-US" sz="1400" dirty="0"/>
          </a:p>
        </p:txBody>
      </p:sp>
      <p:pic>
        <p:nvPicPr>
          <p:cNvPr id="3" name="Image 0" descr="/tmp/logo.png">    </p:cNvPr>
          <p:cNvPicPr>
            <a:picLocks noChangeAspect="1"/>
          </p:cNvPicPr>
          <p:nvPr/>
        </p:nvPicPr>
        <p:blipFill>
          <a:blip r:embed="rId2"/>
          <a:stretch>
            <a:fillRect/>
          </a:stretch>
        </p:blipFill>
        <p:spPr>
          <a:xfrm>
            <a:off x="7726680" y="320040"/>
            <a:ext cx="960120" cy="722376"/>
          </a:xfrm>
          <a:prstGeom prst="rect">
            <a:avLst/>
          </a:prstGeom>
        </p:spPr>
      </p:pic>
      <p:sp>
        <p:nvSpPr>
          <p:cNvPr id="4" name="Text 1"/>
          <p:cNvSpPr/>
          <p:nvPr/>
        </p:nvSpPr>
        <p:spPr>
          <a:xfrm>
            <a:off x="548640" y="914400"/>
            <a:ext cx="8138160" cy="1051560"/>
          </a:xfrm>
          <a:prstGeom prst="rect">
            <a:avLst/>
          </a:prstGeom>
          <a:noFill/>
          <a:ln/>
        </p:spPr>
        <p:txBody>
          <a:bodyPr wrap="square" lIns="0" tIns="0" rIns="0" bIns="0" rtlCol="0" anchor="t"/>
          <a:lstStyle/>
          <a:p>
            <a:pPr indent="0" marL="0">
              <a:buNone/>
            </a:pPr>
            <a:r>
              <a:rPr lang="en-US" sz="1900" b="1" dirty="0">
                <a:solidFill>
                  <a:srgbClr val="EAE8FF"/>
                </a:solidFill>
                <a:latin typeface="Trebuchet MS" pitchFamily="34" charset="0"/>
                <a:ea typeface="Trebuchet MS" pitchFamily="34" charset="-122"/>
                <a:cs typeface="Trebuchet MS" pitchFamily="34" charset="-120"/>
              </a:rPr>
              <a:t>Un LLM est un réseau géant entraîné à prédire le token suivant.</a:t>
            </a:r>
            <a:endParaRPr lang="en-US" sz="1900" dirty="0"/>
          </a:p>
          <a:p>
            <a:pPr indent="0" marL="0">
              <a:buNone/>
            </a:pPr>
            <a:r>
              <a:rPr lang="en-US" sz="1900" b="1" dirty="0">
                <a:solidFill>
                  <a:srgbClr val="EAE8FF"/>
                </a:solidFill>
                <a:latin typeface="Trebuchet MS" pitchFamily="34" charset="0"/>
                <a:ea typeface="Trebuchet MS" pitchFamily="34" charset="-122"/>
                <a:cs typeface="Trebuchet MS" pitchFamily="34" charset="-120"/>
              </a:rPr>
              <a:t>De cette tâche simple émergent dialogue, raisonnement et code.</a:t>
            </a:r>
            <a:endParaRPr lang="en-US" sz="1900" dirty="0"/>
          </a:p>
        </p:txBody>
      </p:sp>
      <p:sp>
        <p:nvSpPr>
          <p:cNvPr id="5" name="Shape 2"/>
          <p:cNvSpPr/>
          <p:nvPr/>
        </p:nvSpPr>
        <p:spPr>
          <a:xfrm>
            <a:off x="594360" y="2286000"/>
            <a:ext cx="164592" cy="164592"/>
          </a:xfrm>
          <a:prstGeom prst="ellipse">
            <a:avLst/>
          </a:prstGeom>
          <a:solidFill>
            <a:srgbClr val="6D28D9"/>
          </a:solidFill>
          <a:ln/>
        </p:spPr>
      </p:sp>
      <p:sp>
        <p:nvSpPr>
          <p:cNvPr id="6" name="Text 3"/>
          <p:cNvSpPr/>
          <p:nvPr/>
        </p:nvSpPr>
        <p:spPr>
          <a:xfrm>
            <a:off x="960120" y="2240280"/>
            <a:ext cx="7589520" cy="365760"/>
          </a:xfrm>
          <a:prstGeom prst="rect">
            <a:avLst/>
          </a:prstGeom>
          <a:noFill/>
          <a:ln/>
        </p:spPr>
        <p:txBody>
          <a:bodyPr wrap="square" lIns="0" tIns="0" rIns="0" bIns="0" rtlCol="0" anchor="t"/>
          <a:lstStyle/>
          <a:p>
            <a:pPr indent="0" marL="0">
              <a:buNone/>
            </a:pPr>
            <a:r>
              <a:rPr lang="en-US" sz="1450" dirty="0">
                <a:solidFill>
                  <a:srgbClr val="B9B3E6"/>
                </a:solidFill>
                <a:latin typeface="Calibri" pitchFamily="34" charset="0"/>
                <a:ea typeface="Calibri" pitchFamily="34" charset="-122"/>
                <a:cs typeface="Calibri" pitchFamily="34" charset="-120"/>
              </a:rPr>
              <a:t>Fabriqué en deux temps — pré-entraînement puis alignement — utilisé figé en inférence.</a:t>
            </a:r>
            <a:endParaRPr lang="en-US" sz="1450" dirty="0"/>
          </a:p>
        </p:txBody>
      </p:sp>
      <p:sp>
        <p:nvSpPr>
          <p:cNvPr id="7" name="Shape 4"/>
          <p:cNvSpPr/>
          <p:nvPr/>
        </p:nvSpPr>
        <p:spPr>
          <a:xfrm>
            <a:off x="594360" y="2852928"/>
            <a:ext cx="164592" cy="164592"/>
          </a:xfrm>
          <a:prstGeom prst="ellipse">
            <a:avLst/>
          </a:prstGeom>
          <a:solidFill>
            <a:srgbClr val="6D28D9"/>
          </a:solidFill>
          <a:ln/>
        </p:spPr>
      </p:sp>
      <p:sp>
        <p:nvSpPr>
          <p:cNvPr id="8" name="Text 5"/>
          <p:cNvSpPr/>
          <p:nvPr/>
        </p:nvSpPr>
        <p:spPr>
          <a:xfrm>
            <a:off x="960120" y="2807208"/>
            <a:ext cx="7589520" cy="365760"/>
          </a:xfrm>
          <a:prstGeom prst="rect">
            <a:avLst/>
          </a:prstGeom>
          <a:noFill/>
          <a:ln/>
        </p:spPr>
        <p:txBody>
          <a:bodyPr wrap="square" lIns="0" tIns="0" rIns="0" bIns="0" rtlCol="0" anchor="t"/>
          <a:lstStyle/>
          <a:p>
            <a:pPr indent="0" marL="0">
              <a:buNone/>
            </a:pPr>
            <a:r>
              <a:rPr lang="en-US" sz="1450" dirty="0">
                <a:solidFill>
                  <a:srgbClr val="B9B3E6"/>
                </a:solidFill>
                <a:latin typeface="Calibri" pitchFamily="34" charset="0"/>
                <a:ea typeface="Calibri" pitchFamily="34" charset="-122"/>
                <a:cs typeface="Calibri" pitchFamily="34" charset="-120"/>
              </a:rPr>
              <a:t>Limité par sa fenêtre de contexte et sa date de coupure ; il peut halluciner.</a:t>
            </a:r>
            <a:endParaRPr lang="en-US" sz="1450" dirty="0"/>
          </a:p>
        </p:txBody>
      </p:sp>
      <p:sp>
        <p:nvSpPr>
          <p:cNvPr id="9" name="Shape 6"/>
          <p:cNvSpPr/>
          <p:nvPr/>
        </p:nvSpPr>
        <p:spPr>
          <a:xfrm>
            <a:off x="594360" y="3419856"/>
            <a:ext cx="164592" cy="164592"/>
          </a:xfrm>
          <a:prstGeom prst="ellipse">
            <a:avLst/>
          </a:prstGeom>
          <a:solidFill>
            <a:srgbClr val="6D28D9"/>
          </a:solidFill>
          <a:ln/>
        </p:spPr>
      </p:sp>
      <p:sp>
        <p:nvSpPr>
          <p:cNvPr id="10" name="Text 7"/>
          <p:cNvSpPr/>
          <p:nvPr/>
        </p:nvSpPr>
        <p:spPr>
          <a:xfrm>
            <a:off x="960120" y="3374136"/>
            <a:ext cx="7589520" cy="365760"/>
          </a:xfrm>
          <a:prstGeom prst="rect">
            <a:avLst/>
          </a:prstGeom>
          <a:noFill/>
          <a:ln/>
        </p:spPr>
        <p:txBody>
          <a:bodyPr wrap="square" lIns="0" tIns="0" rIns="0" bIns="0" rtlCol="0" anchor="t"/>
          <a:lstStyle/>
          <a:p>
            <a:pPr indent="0" marL="0">
              <a:buNone/>
            </a:pPr>
            <a:r>
              <a:rPr lang="en-US" sz="1450" dirty="0">
                <a:solidFill>
                  <a:srgbClr val="B9B3E6"/>
                </a:solidFill>
                <a:latin typeface="Calibri" pitchFamily="34" charset="0"/>
                <a:ea typeface="Calibri" pitchFamily="34" charset="-122"/>
                <a:cs typeface="Calibri" pitchFamily="34" charset="-120"/>
              </a:rPr>
              <a:t>Puissant comme assistant, dangereux comme oracle : l'humain vérifie ce qui engage.</a:t>
            </a:r>
            <a:endParaRPr lang="en-US" sz="1450" dirty="0"/>
          </a:p>
        </p:txBody>
      </p:sp>
      <p:sp>
        <p:nvSpPr>
          <p:cNvPr id="11" name="Shape 8"/>
          <p:cNvSpPr/>
          <p:nvPr/>
        </p:nvSpPr>
        <p:spPr>
          <a:xfrm>
            <a:off x="548640" y="4160520"/>
            <a:ext cx="8138160" cy="658368"/>
          </a:xfrm>
          <a:prstGeom prst="rect">
            <a:avLst/>
          </a:prstGeom>
          <a:solidFill>
            <a:srgbClr val="4C1D95">
              <a:alpha val="75000"/>
            </a:srgbClr>
          </a:solidFill>
          <a:ln/>
        </p:spPr>
      </p:sp>
      <p:sp>
        <p:nvSpPr>
          <p:cNvPr id="12" name="Text 9"/>
          <p:cNvSpPr/>
          <p:nvPr/>
        </p:nvSpPr>
        <p:spPr>
          <a:xfrm>
            <a:off x="777240" y="4160520"/>
            <a:ext cx="7772400" cy="658368"/>
          </a:xfrm>
          <a:prstGeom prst="rect">
            <a:avLst/>
          </a:prstGeom>
          <a:noFill/>
          <a:ln/>
        </p:spPr>
        <p:txBody>
          <a:bodyPr wrap="square" lIns="0" tIns="0" rIns="0" bIns="0" rtlCol="0" anchor="ctr"/>
          <a:lstStyle/>
          <a:p>
            <a:pPr indent="0" marL="0">
              <a:buNone/>
            </a:pPr>
            <a:r>
              <a:rPr lang="en-US" sz="1300" dirty="0">
                <a:solidFill>
                  <a:srgbClr val="EAE8FF"/>
                </a:solidFill>
                <a:latin typeface="Calibri" pitchFamily="34" charset="0"/>
                <a:ea typeface="Calibri" pitchFamily="34" charset="-122"/>
                <a:cs typeface="Calibri" pitchFamily="34" charset="-120"/>
              </a:rPr>
              <a:t>La suite du module : tokens &amp; embeddings (ch. 2) · Transformer (ch. 3) · fine-tuning &amp; prompting (ch. 4) · RAG (ch. 5) · agents (ch. 6)</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PLAN DU CHAPITRE</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Le parcours du jour</a:t>
            </a:r>
            <a:endParaRPr lang="en-US" sz="2600" dirty="0"/>
          </a:p>
        </p:txBody>
      </p:sp>
      <p:sp>
        <p:nvSpPr>
          <p:cNvPr id="4" name="Shape 2"/>
          <p:cNvSpPr/>
          <p:nvPr/>
        </p:nvSpPr>
        <p:spPr>
          <a:xfrm>
            <a:off x="457200" y="1207008"/>
            <a:ext cx="8229600" cy="512064"/>
          </a:xfrm>
          <a:prstGeom prst="rect">
            <a:avLst/>
          </a:prstGeom>
          <a:solidFill>
            <a:srgbClr val="FFFFFF"/>
          </a:solidFill>
          <a:ln w="6350">
            <a:solidFill>
              <a:srgbClr val="E4E1F5"/>
            </a:solidFill>
            <a:prstDash val="solid"/>
          </a:ln>
        </p:spPr>
      </p:sp>
      <p:sp>
        <p:nvSpPr>
          <p:cNvPr id="5" name="Text 3"/>
          <p:cNvSpPr/>
          <p:nvPr/>
        </p:nvSpPr>
        <p:spPr>
          <a:xfrm>
            <a:off x="685800" y="1207008"/>
            <a:ext cx="640080" cy="512064"/>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01</a:t>
            </a:r>
            <a:endParaRPr lang="en-US" sz="1600" dirty="0"/>
          </a:p>
        </p:txBody>
      </p:sp>
      <p:sp>
        <p:nvSpPr>
          <p:cNvPr id="6" name="Text 4"/>
          <p:cNvSpPr/>
          <p:nvPr/>
        </p:nvSpPr>
        <p:spPr>
          <a:xfrm>
            <a:off x="1417320" y="1207008"/>
            <a:ext cx="7132320" cy="512064"/>
          </a:xfrm>
          <a:prstGeom prst="rect">
            <a:avLst/>
          </a:prstGeom>
          <a:noFill/>
          <a:ln/>
        </p:spPr>
        <p:txBody>
          <a:bodyPr wrap="square" lIns="0" tIns="0" rIns="0" bIns="0" rtlCol="0" anchor="ctr"/>
          <a:lstStyle/>
          <a:p>
            <a:pPr indent="0" marL="0">
              <a:buNone/>
            </a:pPr>
            <a:r>
              <a:rPr lang="en-US" sz="1450" dirty="0">
                <a:solidFill>
                  <a:srgbClr val="201D3A"/>
                </a:solidFill>
                <a:latin typeface="Calibri" pitchFamily="34" charset="0"/>
                <a:ea typeface="Calibri" pitchFamily="34" charset="-122"/>
                <a:cs typeface="Calibri" pitchFamily="34" charset="-120"/>
              </a:rPr>
              <a:t>L'intuition — une machine à prédire le mot suivant</a:t>
            </a:r>
            <a:endParaRPr lang="en-US" sz="1450" dirty="0"/>
          </a:p>
        </p:txBody>
      </p:sp>
      <p:sp>
        <p:nvSpPr>
          <p:cNvPr id="7" name="Shape 5"/>
          <p:cNvSpPr/>
          <p:nvPr/>
        </p:nvSpPr>
        <p:spPr>
          <a:xfrm>
            <a:off x="457200" y="1828800"/>
            <a:ext cx="8229600" cy="512064"/>
          </a:xfrm>
          <a:prstGeom prst="rect">
            <a:avLst/>
          </a:prstGeom>
          <a:solidFill>
            <a:srgbClr val="F4F2FD"/>
          </a:solidFill>
          <a:ln w="6350">
            <a:solidFill>
              <a:srgbClr val="E4E1F5"/>
            </a:solidFill>
            <a:prstDash val="solid"/>
          </a:ln>
        </p:spPr>
      </p:sp>
      <p:sp>
        <p:nvSpPr>
          <p:cNvPr id="8" name="Text 6"/>
          <p:cNvSpPr/>
          <p:nvPr/>
        </p:nvSpPr>
        <p:spPr>
          <a:xfrm>
            <a:off x="685800" y="1828800"/>
            <a:ext cx="640080" cy="512064"/>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02</a:t>
            </a:r>
            <a:endParaRPr lang="en-US" sz="1600" dirty="0"/>
          </a:p>
        </p:txBody>
      </p:sp>
      <p:sp>
        <p:nvSpPr>
          <p:cNvPr id="9" name="Text 7"/>
          <p:cNvSpPr/>
          <p:nvPr/>
        </p:nvSpPr>
        <p:spPr>
          <a:xfrm>
            <a:off x="1417320" y="1828800"/>
            <a:ext cx="7132320" cy="512064"/>
          </a:xfrm>
          <a:prstGeom prst="rect">
            <a:avLst/>
          </a:prstGeom>
          <a:noFill/>
          <a:ln/>
        </p:spPr>
        <p:txBody>
          <a:bodyPr wrap="square" lIns="0" tIns="0" rIns="0" bIns="0" rtlCol="0" anchor="ctr"/>
          <a:lstStyle/>
          <a:p>
            <a:pPr indent="0" marL="0">
              <a:buNone/>
            </a:pPr>
            <a:r>
              <a:rPr lang="en-US" sz="1450" dirty="0">
                <a:solidFill>
                  <a:srgbClr val="201D3A"/>
                </a:solidFill>
                <a:latin typeface="Calibri" pitchFamily="34" charset="0"/>
                <a:ea typeface="Calibri" pitchFamily="34" charset="-122"/>
                <a:cs typeface="Calibri" pitchFamily="34" charset="-120"/>
              </a:rPr>
              <a:t>La mécanique — paramètres, probabilités, génération</a:t>
            </a:r>
            <a:endParaRPr lang="en-US" sz="1450" dirty="0"/>
          </a:p>
        </p:txBody>
      </p:sp>
      <p:sp>
        <p:nvSpPr>
          <p:cNvPr id="10" name="Shape 8"/>
          <p:cNvSpPr/>
          <p:nvPr/>
        </p:nvSpPr>
        <p:spPr>
          <a:xfrm>
            <a:off x="457200" y="2450592"/>
            <a:ext cx="8229600" cy="512064"/>
          </a:xfrm>
          <a:prstGeom prst="rect">
            <a:avLst/>
          </a:prstGeom>
          <a:solidFill>
            <a:srgbClr val="FFFFFF"/>
          </a:solidFill>
          <a:ln w="6350">
            <a:solidFill>
              <a:srgbClr val="E4E1F5"/>
            </a:solidFill>
            <a:prstDash val="solid"/>
          </a:ln>
        </p:spPr>
      </p:sp>
      <p:sp>
        <p:nvSpPr>
          <p:cNvPr id="11" name="Text 9"/>
          <p:cNvSpPr/>
          <p:nvPr/>
        </p:nvSpPr>
        <p:spPr>
          <a:xfrm>
            <a:off x="685800" y="2450592"/>
            <a:ext cx="640080" cy="512064"/>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03</a:t>
            </a:r>
            <a:endParaRPr lang="en-US" sz="1600" dirty="0"/>
          </a:p>
        </p:txBody>
      </p:sp>
      <p:sp>
        <p:nvSpPr>
          <p:cNvPr id="12" name="Text 10"/>
          <p:cNvSpPr/>
          <p:nvPr/>
        </p:nvSpPr>
        <p:spPr>
          <a:xfrm>
            <a:off x="1417320" y="2450592"/>
            <a:ext cx="7132320" cy="512064"/>
          </a:xfrm>
          <a:prstGeom prst="rect">
            <a:avLst/>
          </a:prstGeom>
          <a:noFill/>
          <a:ln/>
        </p:spPr>
        <p:txBody>
          <a:bodyPr wrap="square" lIns="0" tIns="0" rIns="0" bIns="0" rtlCol="0" anchor="ctr"/>
          <a:lstStyle/>
          <a:p>
            <a:pPr indent="0" marL="0">
              <a:buNone/>
            </a:pPr>
            <a:r>
              <a:rPr lang="en-US" sz="1450" dirty="0">
                <a:solidFill>
                  <a:srgbClr val="201D3A"/>
                </a:solidFill>
                <a:latin typeface="Calibri" pitchFamily="34" charset="0"/>
                <a:ea typeface="Calibri" pitchFamily="34" charset="-122"/>
                <a:cs typeface="Calibri" pitchFamily="34" charset="-120"/>
              </a:rPr>
              <a:t>La fabrication — pré-entraînement, alignement, inférence</a:t>
            </a:r>
            <a:endParaRPr lang="en-US" sz="1450" dirty="0"/>
          </a:p>
        </p:txBody>
      </p:sp>
      <p:sp>
        <p:nvSpPr>
          <p:cNvPr id="13" name="Shape 11"/>
          <p:cNvSpPr/>
          <p:nvPr/>
        </p:nvSpPr>
        <p:spPr>
          <a:xfrm>
            <a:off x="457200" y="3072384"/>
            <a:ext cx="8229600" cy="512064"/>
          </a:xfrm>
          <a:prstGeom prst="rect">
            <a:avLst/>
          </a:prstGeom>
          <a:solidFill>
            <a:srgbClr val="F4F2FD"/>
          </a:solidFill>
          <a:ln w="6350">
            <a:solidFill>
              <a:srgbClr val="E4E1F5"/>
            </a:solidFill>
            <a:prstDash val="solid"/>
          </a:ln>
        </p:spPr>
      </p:sp>
      <p:sp>
        <p:nvSpPr>
          <p:cNvPr id="14" name="Text 12"/>
          <p:cNvSpPr/>
          <p:nvPr/>
        </p:nvSpPr>
        <p:spPr>
          <a:xfrm>
            <a:off x="685800" y="3072384"/>
            <a:ext cx="640080" cy="512064"/>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04</a:t>
            </a:r>
            <a:endParaRPr lang="en-US" sz="1600" dirty="0"/>
          </a:p>
        </p:txBody>
      </p:sp>
      <p:sp>
        <p:nvSpPr>
          <p:cNvPr id="15" name="Text 13"/>
          <p:cNvSpPr/>
          <p:nvPr/>
        </p:nvSpPr>
        <p:spPr>
          <a:xfrm>
            <a:off x="1417320" y="3072384"/>
            <a:ext cx="7132320" cy="512064"/>
          </a:xfrm>
          <a:prstGeom prst="rect">
            <a:avLst/>
          </a:prstGeom>
          <a:noFill/>
          <a:ln/>
        </p:spPr>
        <p:txBody>
          <a:bodyPr wrap="square" lIns="0" tIns="0" rIns="0" bIns="0" rtlCol="0" anchor="ctr"/>
          <a:lstStyle/>
          <a:p>
            <a:pPr indent="0" marL="0">
              <a:buNone/>
            </a:pPr>
            <a:r>
              <a:rPr lang="en-US" sz="1450" dirty="0">
                <a:solidFill>
                  <a:srgbClr val="201D3A"/>
                </a:solidFill>
                <a:latin typeface="Calibri" pitchFamily="34" charset="0"/>
                <a:ea typeface="Calibri" pitchFamily="34" charset="-122"/>
                <a:cs typeface="Calibri" pitchFamily="34" charset="-120"/>
              </a:rPr>
              <a:t>La fenêtre de contexte — la mémoire de travail</a:t>
            </a:r>
            <a:endParaRPr lang="en-US" sz="1450" dirty="0"/>
          </a:p>
        </p:txBody>
      </p:sp>
      <p:sp>
        <p:nvSpPr>
          <p:cNvPr id="16" name="Shape 14"/>
          <p:cNvSpPr/>
          <p:nvPr/>
        </p:nvSpPr>
        <p:spPr>
          <a:xfrm>
            <a:off x="457200" y="3694176"/>
            <a:ext cx="8229600" cy="512064"/>
          </a:xfrm>
          <a:prstGeom prst="rect">
            <a:avLst/>
          </a:prstGeom>
          <a:solidFill>
            <a:srgbClr val="FFFFFF"/>
          </a:solidFill>
          <a:ln w="6350">
            <a:solidFill>
              <a:srgbClr val="E4E1F5"/>
            </a:solidFill>
            <a:prstDash val="solid"/>
          </a:ln>
        </p:spPr>
      </p:sp>
      <p:sp>
        <p:nvSpPr>
          <p:cNvPr id="17" name="Text 15"/>
          <p:cNvSpPr/>
          <p:nvPr/>
        </p:nvSpPr>
        <p:spPr>
          <a:xfrm>
            <a:off x="685800" y="3694176"/>
            <a:ext cx="640080" cy="512064"/>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05</a:t>
            </a:r>
            <a:endParaRPr lang="en-US" sz="1600" dirty="0"/>
          </a:p>
        </p:txBody>
      </p:sp>
      <p:sp>
        <p:nvSpPr>
          <p:cNvPr id="18" name="Text 16"/>
          <p:cNvSpPr/>
          <p:nvPr/>
        </p:nvSpPr>
        <p:spPr>
          <a:xfrm>
            <a:off x="1417320" y="3694176"/>
            <a:ext cx="7132320" cy="512064"/>
          </a:xfrm>
          <a:prstGeom prst="rect">
            <a:avLst/>
          </a:prstGeom>
          <a:noFill/>
          <a:ln/>
        </p:spPr>
        <p:txBody>
          <a:bodyPr wrap="square" lIns="0" tIns="0" rIns="0" bIns="0" rtlCol="0" anchor="ctr"/>
          <a:lstStyle/>
          <a:p>
            <a:pPr indent="0" marL="0">
              <a:buNone/>
            </a:pPr>
            <a:r>
              <a:rPr lang="en-US" sz="1450" dirty="0">
                <a:solidFill>
                  <a:srgbClr val="201D3A"/>
                </a:solidFill>
                <a:latin typeface="Calibri" pitchFamily="34" charset="0"/>
                <a:ea typeface="Calibri" pitchFamily="34" charset="-122"/>
                <a:cs typeface="Calibri" pitchFamily="34" charset="-120"/>
              </a:rPr>
              <a:t>Les limites — hallucinations, coupure, confidentialité</a:t>
            </a:r>
            <a:endParaRPr lang="en-US" sz="1450" dirty="0"/>
          </a:p>
        </p:txBody>
      </p:sp>
      <p:sp>
        <p:nvSpPr>
          <p:cNvPr id="19" name="Shape 17"/>
          <p:cNvSpPr/>
          <p:nvPr/>
        </p:nvSpPr>
        <p:spPr>
          <a:xfrm>
            <a:off x="457200" y="4315968"/>
            <a:ext cx="8229600" cy="512064"/>
          </a:xfrm>
          <a:prstGeom prst="rect">
            <a:avLst/>
          </a:prstGeom>
          <a:solidFill>
            <a:srgbClr val="F4F2FD"/>
          </a:solidFill>
          <a:ln w="6350">
            <a:solidFill>
              <a:srgbClr val="E4E1F5"/>
            </a:solidFill>
            <a:prstDash val="solid"/>
          </a:ln>
        </p:spPr>
      </p:sp>
      <p:sp>
        <p:nvSpPr>
          <p:cNvPr id="20" name="Text 18"/>
          <p:cNvSpPr/>
          <p:nvPr/>
        </p:nvSpPr>
        <p:spPr>
          <a:xfrm>
            <a:off x="685800" y="4315968"/>
            <a:ext cx="640080" cy="512064"/>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06</a:t>
            </a:r>
            <a:endParaRPr lang="en-US" sz="1600" dirty="0"/>
          </a:p>
        </p:txBody>
      </p:sp>
      <p:sp>
        <p:nvSpPr>
          <p:cNvPr id="21" name="Text 19"/>
          <p:cNvSpPr/>
          <p:nvPr/>
        </p:nvSpPr>
        <p:spPr>
          <a:xfrm>
            <a:off x="1417320" y="4315968"/>
            <a:ext cx="7132320" cy="512064"/>
          </a:xfrm>
          <a:prstGeom prst="rect">
            <a:avLst/>
          </a:prstGeom>
          <a:noFill/>
          <a:ln/>
        </p:spPr>
        <p:txBody>
          <a:bodyPr wrap="square" lIns="0" tIns="0" rIns="0" bIns="0" rtlCol="0" anchor="ctr"/>
          <a:lstStyle/>
          <a:p>
            <a:pPr indent="0" marL="0">
              <a:buNone/>
            </a:pPr>
            <a:r>
              <a:rPr lang="en-US" sz="1450" dirty="0">
                <a:solidFill>
                  <a:srgbClr val="201D3A"/>
                </a:solidFill>
                <a:latin typeface="Calibri" pitchFamily="34" charset="0"/>
                <a:ea typeface="Calibri" pitchFamily="34" charset="-122"/>
                <a:cs typeface="Calibri" pitchFamily="34" charset="-120"/>
              </a:rPr>
              <a:t>Le paysage 2026 — acteurs, modèles, critères de choix</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914400"/>
            <a:ext cx="2926080" cy="1737360"/>
          </a:xfrm>
          <a:prstGeom prst="rect">
            <a:avLst/>
          </a:prstGeom>
          <a:noFill/>
          <a:ln/>
        </p:spPr>
        <p:txBody>
          <a:bodyPr wrap="square" lIns="0" tIns="0" rIns="0" bIns="0" rtlCol="0" anchor="ctr"/>
          <a:lstStyle/>
          <a:p>
            <a:pPr indent="0" marL="0">
              <a:buNone/>
            </a:pPr>
            <a:r>
              <a:rPr lang="en-US" sz="12000" b="1" dirty="0">
                <a:solidFill>
                  <a:srgbClr val="6D28D9"/>
                </a:solidFill>
                <a:latin typeface="Trebuchet MS" pitchFamily="34" charset="0"/>
                <a:ea typeface="Trebuchet MS" pitchFamily="34" charset="-122"/>
                <a:cs typeface="Trebuchet MS" pitchFamily="34" charset="-120"/>
              </a:rPr>
              <a:t>01</a:t>
            </a:r>
            <a:endParaRPr lang="en-US" sz="12000" dirty="0"/>
          </a:p>
        </p:txBody>
      </p:sp>
      <p:sp>
        <p:nvSpPr>
          <p:cNvPr id="3" name="Shape 1"/>
          <p:cNvSpPr/>
          <p:nvPr/>
        </p:nvSpPr>
        <p:spPr>
          <a:xfrm>
            <a:off x="7818120" y="-777240"/>
            <a:ext cx="2194560" cy="2194560"/>
          </a:xfrm>
          <a:prstGeom prst="ellipse">
            <a:avLst/>
          </a:prstGeom>
          <a:solidFill>
            <a:srgbClr val="6D28D9">
              <a:alpha val="28000"/>
            </a:srgbClr>
          </a:solidFill>
          <a:ln/>
        </p:spPr>
      </p:sp>
      <p:sp>
        <p:nvSpPr>
          <p:cNvPr id="4" name="Shape 2"/>
          <p:cNvSpPr/>
          <p:nvPr/>
        </p:nvSpPr>
        <p:spPr>
          <a:xfrm>
            <a:off x="8458200" y="4160520"/>
            <a:ext cx="1554480" cy="1554480"/>
          </a:xfrm>
          <a:prstGeom prst="ellipse">
            <a:avLst/>
          </a:prstGeom>
          <a:solidFill>
            <a:srgbClr val="0891B2">
              <a:alpha val="28000"/>
            </a:srgbClr>
          </a:solidFill>
          <a:ln/>
        </p:spPr>
      </p:sp>
      <p:sp>
        <p:nvSpPr>
          <p:cNvPr id="5" name="Text 3"/>
          <p:cNvSpPr/>
          <p:nvPr/>
        </p:nvSpPr>
        <p:spPr>
          <a:xfrm>
            <a:off x="548640" y="2743200"/>
            <a:ext cx="8046720" cy="777240"/>
          </a:xfrm>
          <a:prstGeom prst="rect">
            <a:avLst/>
          </a:prstGeom>
          <a:noFill/>
          <a:ln/>
        </p:spPr>
        <p:txBody>
          <a:bodyPr wrap="square" lIns="0" tIns="0" rIns="0" bIns="0" rtlCol="0" anchor="ctr"/>
          <a:lstStyle/>
          <a:p>
            <a:pPr indent="0" marL="0">
              <a:buNone/>
            </a:pPr>
            <a:r>
              <a:rPr lang="en-US" sz="4000" b="1" dirty="0">
                <a:solidFill>
                  <a:srgbClr val="EAE8FF"/>
                </a:solidFill>
                <a:latin typeface="Trebuchet MS" pitchFamily="34" charset="0"/>
                <a:ea typeface="Trebuchet MS" pitchFamily="34" charset="-122"/>
                <a:cs typeface="Trebuchet MS" pitchFamily="34" charset="-120"/>
              </a:rPr>
              <a:t>L'intuition</a:t>
            </a:r>
            <a:endParaRPr lang="en-US" sz="4000" dirty="0"/>
          </a:p>
        </p:txBody>
      </p:sp>
      <p:sp>
        <p:nvSpPr>
          <p:cNvPr id="6" name="Text 4"/>
          <p:cNvSpPr/>
          <p:nvPr/>
        </p:nvSpPr>
        <p:spPr>
          <a:xfrm>
            <a:off x="548640" y="3566160"/>
            <a:ext cx="7498080" cy="822960"/>
          </a:xfrm>
          <a:prstGeom prst="rect">
            <a:avLst/>
          </a:prstGeom>
          <a:noFill/>
          <a:ln/>
        </p:spPr>
        <p:txBody>
          <a:bodyPr wrap="square" lIns="0" tIns="0" rIns="0" bIns="0" rtlCol="0" anchor="ctr"/>
          <a:lstStyle/>
          <a:p>
            <a:pPr indent="0" marL="0">
              <a:buNone/>
            </a:pPr>
            <a:r>
              <a:rPr lang="en-US" sz="1700" dirty="0">
                <a:solidFill>
                  <a:srgbClr val="B9B3E6"/>
                </a:solidFill>
                <a:latin typeface="Calibri" pitchFamily="34" charset="0"/>
                <a:ea typeface="Calibri" pitchFamily="34" charset="-122"/>
                <a:cs typeface="Calibri" pitchFamily="34" charset="-120"/>
              </a:rPr>
              <a:t>Une machine à prédire le prochain morceau de texte — et tout ce qui en découle.</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L'INTUITION</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Prédire le token suivant, rien d'autre</a:t>
            </a:r>
            <a:endParaRPr lang="en-US" sz="2600" dirty="0"/>
          </a:p>
        </p:txBody>
      </p:sp>
      <p:sp>
        <p:nvSpPr>
          <p:cNvPr id="4" name="Text 2"/>
          <p:cNvSpPr/>
          <p:nvPr/>
        </p:nvSpPr>
        <p:spPr>
          <a:xfrm>
            <a:off x="457200" y="1143000"/>
            <a:ext cx="4663440" cy="1554480"/>
          </a:xfrm>
          <a:prstGeom prst="rect">
            <a:avLst/>
          </a:prstGeom>
          <a:noFill/>
          <a:ln/>
        </p:spPr>
        <p:txBody>
          <a:bodyPr wrap="square" lIns="0" tIns="0" rIns="0" bIns="0" rtlCol="0" anchor="ctr"/>
          <a:lstStyle/>
          <a:p>
            <a:pPr indent="0" marL="0">
              <a:buNone/>
            </a:pPr>
            <a:r>
              <a:rPr lang="en-US" sz="1550" dirty="0">
                <a:solidFill>
                  <a:srgbClr val="201D3A"/>
                </a:solidFill>
                <a:latin typeface="Calibri" pitchFamily="34" charset="0"/>
                <a:ea typeface="Calibri" pitchFamily="34" charset="-122"/>
                <a:cs typeface="Calibri" pitchFamily="34" charset="-120"/>
              </a:rPr>
              <a:t>Un LLM calcule, pour tout contexte donné, </a:t>
            </a:r>
            <a:pPr indent="0" marL="0">
              <a:buNone/>
            </a:pPr>
            <a:r>
              <a:rPr lang="en-US" sz="1550" b="1" dirty="0">
                <a:solidFill>
                  <a:srgbClr val="6D28D9"/>
                </a:solidFill>
                <a:latin typeface="Calibri" pitchFamily="34" charset="0"/>
                <a:ea typeface="Calibri" pitchFamily="34" charset="-122"/>
                <a:cs typeface="Calibri" pitchFamily="34" charset="-120"/>
              </a:rPr>
              <a:t>la suite la plus probable</a:t>
            </a:r>
            <a:pPr indent="0" marL="0">
              <a:buNone/>
            </a:pPr>
            <a:r>
              <a:rPr lang="en-US" sz="1550" dirty="0">
                <a:solidFill>
                  <a:srgbClr val="201D3A"/>
                </a:solidFill>
                <a:latin typeface="Calibri" pitchFamily="34" charset="0"/>
                <a:ea typeface="Calibri" pitchFamily="34" charset="-122"/>
                <a:cs typeface="Calibri" pitchFamily="34" charset="-120"/>
              </a:rPr>
              <a:t>. Comme le clavier prédictif de votre téléphone — mais entraîné sur une fraction énorme du web, des livres et du code.</a:t>
            </a:r>
            <a:endParaRPr lang="en-US" sz="1550" dirty="0"/>
          </a:p>
        </p:txBody>
      </p:sp>
      <p:sp>
        <p:nvSpPr>
          <p:cNvPr id="5" name="Text 3"/>
          <p:cNvSpPr/>
          <p:nvPr/>
        </p:nvSpPr>
        <p:spPr>
          <a:xfrm>
            <a:off x="457200" y="2606040"/>
            <a:ext cx="4572000" cy="411480"/>
          </a:xfrm>
          <a:prstGeom prst="rect">
            <a:avLst/>
          </a:prstGeom>
          <a:noFill/>
          <a:ln/>
        </p:spPr>
        <p:txBody>
          <a:bodyPr wrap="square" lIns="0" tIns="0" rIns="0" bIns="0" rtlCol="0" anchor="t"/>
          <a:lstStyle/>
          <a:p>
            <a:pPr indent="0" marL="0">
              <a:buNone/>
            </a:pPr>
            <a:r>
              <a:rPr lang="en-US" sz="1500" b="1" dirty="0">
                <a:solidFill>
                  <a:srgbClr val="201D3A"/>
                </a:solidFill>
                <a:latin typeface="Courier New" pitchFamily="34" charset="0"/>
                <a:ea typeface="Courier New" pitchFamily="34" charset="-122"/>
                <a:cs typeface="Courier New" pitchFamily="34" charset="-120"/>
              </a:rPr>
              <a:t>« La capitale de la France est … »</a:t>
            </a:r>
            <a:endParaRPr lang="en-US" sz="1500" dirty="0"/>
          </a:p>
        </p:txBody>
      </p:sp>
      <p:sp>
        <p:nvSpPr>
          <p:cNvPr id="6" name="Text 4"/>
          <p:cNvSpPr/>
          <p:nvPr/>
        </p:nvSpPr>
        <p:spPr>
          <a:xfrm>
            <a:off x="457200" y="3200400"/>
            <a:ext cx="4572000" cy="731520"/>
          </a:xfrm>
          <a:prstGeom prst="rect">
            <a:avLst/>
          </a:prstGeom>
          <a:noFill/>
          <a:ln/>
        </p:spPr>
        <p:txBody>
          <a:bodyPr wrap="square" lIns="0" tIns="0" rIns="0" bIns="0" rtlCol="0" anchor="t"/>
          <a:lstStyle/>
          <a:p>
            <a:pPr indent="0" marL="0">
              <a:buNone/>
            </a:pPr>
            <a:r>
              <a:rPr lang="en-US" sz="1300" i="1" dirty="0">
                <a:solidFill>
                  <a:srgbClr val="474363"/>
                </a:solidFill>
                <a:latin typeface="Calibri" pitchFamily="34" charset="0"/>
                <a:ea typeface="Calibri" pitchFamily="34" charset="-122"/>
                <a:cs typeface="Calibri" pitchFamily="34" charset="-120"/>
              </a:rPr>
              <a:t>Le modèle ne récite pas une fiche : il recalcule cette distribution à chaque token généré.</a:t>
            </a:r>
            <a:endParaRPr lang="en-US" sz="1300" dirty="0"/>
          </a:p>
        </p:txBody>
      </p:sp>
      <p:sp>
        <p:nvSpPr>
          <p:cNvPr id="7" name="Shape 5"/>
          <p:cNvSpPr/>
          <p:nvPr/>
        </p:nvSpPr>
        <p:spPr>
          <a:xfrm>
            <a:off x="5440680" y="1143000"/>
            <a:ext cx="3246120" cy="365760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8" name="Shape 6"/>
          <p:cNvSpPr/>
          <p:nvPr/>
        </p:nvSpPr>
        <p:spPr>
          <a:xfrm>
            <a:off x="5440680" y="1143000"/>
            <a:ext cx="64008" cy="3657600"/>
          </a:xfrm>
          <a:prstGeom prst="rect">
            <a:avLst/>
          </a:prstGeom>
          <a:solidFill>
            <a:srgbClr val="6D28D9"/>
          </a:solidFill>
          <a:ln/>
        </p:spPr>
      </p:sp>
      <p:sp>
        <p:nvSpPr>
          <p:cNvPr id="9" name="Text 7"/>
          <p:cNvSpPr/>
          <p:nvPr/>
        </p:nvSpPr>
        <p:spPr>
          <a:xfrm>
            <a:off x="5715000" y="1325880"/>
            <a:ext cx="2743200" cy="320040"/>
          </a:xfrm>
          <a:prstGeom prst="rect">
            <a:avLst/>
          </a:prstGeom>
          <a:noFill/>
          <a:ln/>
        </p:spPr>
        <p:txBody>
          <a:bodyPr wrap="square" lIns="0" tIns="0" rIns="0" bIns="0" rtlCol="0" anchor="ctr"/>
          <a:lstStyle/>
          <a:p>
            <a:pPr indent="0" marL="0">
              <a:buNone/>
            </a:pPr>
            <a:r>
              <a:rPr lang="en-US" sz="1300" b="1" dirty="0">
                <a:solidFill>
                  <a:srgbClr val="201D3A"/>
                </a:solidFill>
                <a:latin typeface="Trebuchet MS" pitchFamily="34" charset="0"/>
                <a:ea typeface="Trebuchet MS" pitchFamily="34" charset="-122"/>
                <a:cs typeface="Trebuchet MS" pitchFamily="34" charset="-120"/>
              </a:rPr>
              <a:t>Distribution de probabilité</a:t>
            </a:r>
            <a:endParaRPr lang="en-US" sz="1300" dirty="0"/>
          </a:p>
        </p:txBody>
      </p:sp>
      <p:sp>
        <p:nvSpPr>
          <p:cNvPr id="10" name="Text 8"/>
          <p:cNvSpPr/>
          <p:nvPr/>
        </p:nvSpPr>
        <p:spPr>
          <a:xfrm>
            <a:off x="5715000" y="1828800"/>
            <a:ext cx="868680" cy="365760"/>
          </a:xfrm>
          <a:prstGeom prst="rect">
            <a:avLst/>
          </a:prstGeom>
          <a:noFill/>
          <a:ln/>
        </p:spPr>
        <p:txBody>
          <a:bodyPr wrap="square" lIns="0" tIns="0" rIns="0" bIns="0" rtlCol="0" anchor="ctr"/>
          <a:lstStyle/>
          <a:p>
            <a:pPr indent="0" marL="0">
              <a:buNone/>
            </a:pPr>
            <a:r>
              <a:rPr lang="en-US" sz="1200" dirty="0">
                <a:solidFill>
                  <a:srgbClr val="201D3A"/>
                </a:solidFill>
                <a:latin typeface="Courier New" pitchFamily="34" charset="0"/>
                <a:ea typeface="Courier New" pitchFamily="34" charset="-122"/>
                <a:cs typeface="Courier New" pitchFamily="34" charset="-120"/>
              </a:rPr>
              <a:t>Paris</a:t>
            </a:r>
            <a:endParaRPr lang="en-US" sz="1200" dirty="0"/>
          </a:p>
        </p:txBody>
      </p:sp>
      <p:sp>
        <p:nvSpPr>
          <p:cNvPr id="11" name="Shape 9"/>
          <p:cNvSpPr/>
          <p:nvPr/>
        </p:nvSpPr>
        <p:spPr>
          <a:xfrm>
            <a:off x="6629400" y="1883664"/>
            <a:ext cx="1533449" cy="256032"/>
          </a:xfrm>
          <a:prstGeom prst="rect">
            <a:avLst/>
          </a:prstGeom>
          <a:solidFill>
            <a:srgbClr val="6D28D9"/>
          </a:solidFill>
          <a:ln/>
        </p:spPr>
      </p:sp>
      <p:sp>
        <p:nvSpPr>
          <p:cNvPr id="12" name="Text 10"/>
          <p:cNvSpPr/>
          <p:nvPr/>
        </p:nvSpPr>
        <p:spPr>
          <a:xfrm>
            <a:off x="8217713" y="1828800"/>
            <a:ext cx="685800" cy="365760"/>
          </a:xfrm>
          <a:prstGeom prst="rect">
            <a:avLst/>
          </a:prstGeom>
          <a:noFill/>
          <a:ln/>
        </p:spPr>
        <p:txBody>
          <a:bodyPr wrap="square" lIns="0" tIns="0" rIns="0" bIns="0" rtlCol="0" anchor="ctr"/>
          <a:lstStyle/>
          <a:p>
            <a:pPr indent="0" marL="0">
              <a:buNone/>
            </a:pPr>
            <a:r>
              <a:rPr lang="en-US" sz="1100" dirty="0">
                <a:solidFill>
                  <a:srgbClr val="5E5A80"/>
                </a:solidFill>
                <a:latin typeface="Calibri" pitchFamily="34" charset="0"/>
                <a:ea typeface="Calibri" pitchFamily="34" charset="-122"/>
                <a:cs typeface="Calibri" pitchFamily="34" charset="-120"/>
              </a:rPr>
              <a:t>86 %</a:t>
            </a:r>
            <a:endParaRPr lang="en-US" sz="1100" dirty="0"/>
          </a:p>
        </p:txBody>
      </p:sp>
      <p:sp>
        <p:nvSpPr>
          <p:cNvPr id="13" name="Text 11"/>
          <p:cNvSpPr/>
          <p:nvPr/>
        </p:nvSpPr>
        <p:spPr>
          <a:xfrm>
            <a:off x="5715000" y="2395728"/>
            <a:ext cx="868680" cy="365760"/>
          </a:xfrm>
          <a:prstGeom prst="rect">
            <a:avLst/>
          </a:prstGeom>
          <a:noFill/>
          <a:ln/>
        </p:spPr>
        <p:txBody>
          <a:bodyPr wrap="square" lIns="0" tIns="0" rIns="0" bIns="0" rtlCol="0" anchor="ctr"/>
          <a:lstStyle/>
          <a:p>
            <a:pPr indent="0" marL="0">
              <a:buNone/>
            </a:pPr>
            <a:r>
              <a:rPr lang="en-US" sz="1200" dirty="0">
                <a:solidFill>
                  <a:srgbClr val="201D3A"/>
                </a:solidFill>
                <a:latin typeface="Courier New" pitchFamily="34" charset="0"/>
                <a:ea typeface="Courier New" pitchFamily="34" charset="-122"/>
                <a:cs typeface="Courier New" pitchFamily="34" charset="-120"/>
              </a:rPr>
              <a:t>située</a:t>
            </a:r>
            <a:endParaRPr lang="en-US" sz="1200" dirty="0"/>
          </a:p>
        </p:txBody>
      </p:sp>
      <p:sp>
        <p:nvSpPr>
          <p:cNvPr id="14" name="Shape 12"/>
          <p:cNvSpPr/>
          <p:nvPr/>
        </p:nvSpPr>
        <p:spPr>
          <a:xfrm>
            <a:off x="6629400" y="2450592"/>
            <a:ext cx="109728" cy="256032"/>
          </a:xfrm>
          <a:prstGeom prst="rect">
            <a:avLst/>
          </a:prstGeom>
          <a:solidFill>
            <a:srgbClr val="0891B2"/>
          </a:solidFill>
          <a:ln/>
        </p:spPr>
      </p:sp>
      <p:sp>
        <p:nvSpPr>
          <p:cNvPr id="15" name="Text 13"/>
          <p:cNvSpPr/>
          <p:nvPr/>
        </p:nvSpPr>
        <p:spPr>
          <a:xfrm>
            <a:off x="6793992" y="2395728"/>
            <a:ext cx="685800" cy="365760"/>
          </a:xfrm>
          <a:prstGeom prst="rect">
            <a:avLst/>
          </a:prstGeom>
          <a:noFill/>
          <a:ln/>
        </p:spPr>
        <p:txBody>
          <a:bodyPr wrap="square" lIns="0" tIns="0" rIns="0" bIns="0" rtlCol="0" anchor="ctr"/>
          <a:lstStyle/>
          <a:p>
            <a:pPr indent="0" marL="0">
              <a:buNone/>
            </a:pPr>
            <a:r>
              <a:rPr lang="en-US" sz="1100" dirty="0">
                <a:solidFill>
                  <a:srgbClr val="5E5A80"/>
                </a:solidFill>
                <a:latin typeface="Calibri" pitchFamily="34" charset="0"/>
                <a:ea typeface="Calibri" pitchFamily="34" charset="-122"/>
                <a:cs typeface="Calibri" pitchFamily="34" charset="-120"/>
              </a:rPr>
              <a:t>5 %</a:t>
            </a:r>
            <a:endParaRPr lang="en-US" sz="1100" dirty="0"/>
          </a:p>
        </p:txBody>
      </p:sp>
      <p:sp>
        <p:nvSpPr>
          <p:cNvPr id="16" name="Text 14"/>
          <p:cNvSpPr/>
          <p:nvPr/>
        </p:nvSpPr>
        <p:spPr>
          <a:xfrm>
            <a:off x="5715000" y="2962656"/>
            <a:ext cx="868680" cy="365760"/>
          </a:xfrm>
          <a:prstGeom prst="rect">
            <a:avLst/>
          </a:prstGeom>
          <a:noFill/>
          <a:ln/>
        </p:spPr>
        <p:txBody>
          <a:bodyPr wrap="square" lIns="0" tIns="0" rIns="0" bIns="0" rtlCol="0" anchor="ctr"/>
          <a:lstStyle/>
          <a:p>
            <a:pPr indent="0" marL="0">
              <a:buNone/>
            </a:pPr>
            <a:r>
              <a:rPr lang="en-US" sz="1200" dirty="0">
                <a:solidFill>
                  <a:srgbClr val="201D3A"/>
                </a:solidFill>
                <a:latin typeface="Courier New" pitchFamily="34" charset="0"/>
                <a:ea typeface="Courier New" pitchFamily="34" charset="-122"/>
                <a:cs typeface="Courier New" pitchFamily="34" charset="-120"/>
              </a:rPr>
              <a:t>une</a:t>
            </a:r>
            <a:endParaRPr lang="en-US" sz="1200" dirty="0"/>
          </a:p>
        </p:txBody>
      </p:sp>
      <p:sp>
        <p:nvSpPr>
          <p:cNvPr id="17" name="Shape 15"/>
          <p:cNvSpPr/>
          <p:nvPr/>
        </p:nvSpPr>
        <p:spPr>
          <a:xfrm>
            <a:off x="6629400" y="3017520"/>
            <a:ext cx="109728" cy="256032"/>
          </a:xfrm>
          <a:prstGeom prst="rect">
            <a:avLst/>
          </a:prstGeom>
          <a:solidFill>
            <a:srgbClr val="0891B2"/>
          </a:solidFill>
          <a:ln/>
        </p:spPr>
      </p:sp>
      <p:sp>
        <p:nvSpPr>
          <p:cNvPr id="18" name="Text 16"/>
          <p:cNvSpPr/>
          <p:nvPr/>
        </p:nvSpPr>
        <p:spPr>
          <a:xfrm>
            <a:off x="6793992" y="2962656"/>
            <a:ext cx="685800" cy="365760"/>
          </a:xfrm>
          <a:prstGeom prst="rect">
            <a:avLst/>
          </a:prstGeom>
          <a:noFill/>
          <a:ln/>
        </p:spPr>
        <p:txBody>
          <a:bodyPr wrap="square" lIns="0" tIns="0" rIns="0" bIns="0" rtlCol="0" anchor="ctr"/>
          <a:lstStyle/>
          <a:p>
            <a:pPr indent="0" marL="0">
              <a:buNone/>
            </a:pPr>
            <a:r>
              <a:rPr lang="en-US" sz="1100" dirty="0">
                <a:solidFill>
                  <a:srgbClr val="5E5A80"/>
                </a:solidFill>
                <a:latin typeface="Calibri" pitchFamily="34" charset="0"/>
                <a:ea typeface="Calibri" pitchFamily="34" charset="-122"/>
                <a:cs typeface="Calibri" pitchFamily="34" charset="-120"/>
              </a:rPr>
              <a:t>3 %</a:t>
            </a:r>
            <a:endParaRPr lang="en-US" sz="1100" dirty="0"/>
          </a:p>
        </p:txBody>
      </p:sp>
      <p:sp>
        <p:nvSpPr>
          <p:cNvPr id="19" name="Text 17"/>
          <p:cNvSpPr/>
          <p:nvPr/>
        </p:nvSpPr>
        <p:spPr>
          <a:xfrm>
            <a:off x="5715000" y="3529584"/>
            <a:ext cx="868680" cy="365760"/>
          </a:xfrm>
          <a:prstGeom prst="rect">
            <a:avLst/>
          </a:prstGeom>
          <a:noFill/>
          <a:ln/>
        </p:spPr>
        <p:txBody>
          <a:bodyPr wrap="square" lIns="0" tIns="0" rIns="0" bIns="0" rtlCol="0" anchor="ctr"/>
          <a:lstStyle/>
          <a:p>
            <a:pPr indent="0" marL="0">
              <a:buNone/>
            </a:pPr>
            <a:r>
              <a:rPr lang="en-US" sz="1200" dirty="0">
                <a:solidFill>
                  <a:srgbClr val="201D3A"/>
                </a:solidFill>
                <a:latin typeface="Courier New" pitchFamily="34" charset="0"/>
                <a:ea typeface="Courier New" pitchFamily="34" charset="-122"/>
                <a:cs typeface="Courier New" pitchFamily="34" charset="-120"/>
              </a:rPr>
              <a:t>aussi</a:t>
            </a:r>
            <a:endParaRPr lang="en-US" sz="1200" dirty="0"/>
          </a:p>
        </p:txBody>
      </p:sp>
      <p:sp>
        <p:nvSpPr>
          <p:cNvPr id="20" name="Shape 18"/>
          <p:cNvSpPr/>
          <p:nvPr/>
        </p:nvSpPr>
        <p:spPr>
          <a:xfrm>
            <a:off x="6629400" y="3584448"/>
            <a:ext cx="109728" cy="256032"/>
          </a:xfrm>
          <a:prstGeom prst="rect">
            <a:avLst/>
          </a:prstGeom>
          <a:solidFill>
            <a:srgbClr val="0891B2"/>
          </a:solidFill>
          <a:ln/>
        </p:spPr>
      </p:sp>
      <p:sp>
        <p:nvSpPr>
          <p:cNvPr id="21" name="Text 19"/>
          <p:cNvSpPr/>
          <p:nvPr/>
        </p:nvSpPr>
        <p:spPr>
          <a:xfrm>
            <a:off x="6793992" y="3529584"/>
            <a:ext cx="685800" cy="365760"/>
          </a:xfrm>
          <a:prstGeom prst="rect">
            <a:avLst/>
          </a:prstGeom>
          <a:noFill/>
          <a:ln/>
        </p:spPr>
        <p:txBody>
          <a:bodyPr wrap="square" lIns="0" tIns="0" rIns="0" bIns="0" rtlCol="0" anchor="ctr"/>
          <a:lstStyle/>
          <a:p>
            <a:pPr indent="0" marL="0">
              <a:buNone/>
            </a:pPr>
            <a:r>
              <a:rPr lang="en-US" sz="1100" dirty="0">
                <a:solidFill>
                  <a:srgbClr val="5E5A80"/>
                </a:solidFill>
                <a:latin typeface="Calibri" pitchFamily="34" charset="0"/>
                <a:ea typeface="Calibri" pitchFamily="34" charset="-122"/>
                <a:cs typeface="Calibri" pitchFamily="34" charset="-120"/>
              </a:rPr>
              <a:t>2 %</a:t>
            </a:r>
            <a:endParaRPr lang="en-US" sz="1100" dirty="0"/>
          </a:p>
        </p:txBody>
      </p:sp>
      <p:sp>
        <p:nvSpPr>
          <p:cNvPr id="22" name="Text 20"/>
          <p:cNvSpPr/>
          <p:nvPr/>
        </p:nvSpPr>
        <p:spPr>
          <a:xfrm>
            <a:off x="5715000" y="4096512"/>
            <a:ext cx="868680" cy="365760"/>
          </a:xfrm>
          <a:prstGeom prst="rect">
            <a:avLst/>
          </a:prstGeom>
          <a:noFill/>
          <a:ln/>
        </p:spPr>
        <p:txBody>
          <a:bodyPr wrap="square" lIns="0" tIns="0" rIns="0" bIns="0" rtlCol="0" anchor="ctr"/>
          <a:lstStyle/>
          <a:p>
            <a:pPr indent="0" marL="0">
              <a:buNone/>
            </a:pPr>
            <a:r>
              <a:rPr lang="en-US" sz="1200" dirty="0">
                <a:solidFill>
                  <a:srgbClr val="201D3A"/>
                </a:solidFill>
                <a:latin typeface="Courier New" pitchFamily="34" charset="0"/>
                <a:ea typeface="Courier New" pitchFamily="34" charset="-122"/>
                <a:cs typeface="Courier New" pitchFamily="34" charset="-120"/>
              </a:rPr>
              <a:t>…</a:t>
            </a:r>
            <a:endParaRPr lang="en-US" sz="1200" dirty="0"/>
          </a:p>
        </p:txBody>
      </p:sp>
      <p:sp>
        <p:nvSpPr>
          <p:cNvPr id="23" name="Shape 21"/>
          <p:cNvSpPr/>
          <p:nvPr/>
        </p:nvSpPr>
        <p:spPr>
          <a:xfrm>
            <a:off x="6629400" y="4151376"/>
            <a:ext cx="109728" cy="256032"/>
          </a:xfrm>
          <a:prstGeom prst="rect">
            <a:avLst/>
          </a:prstGeom>
          <a:solidFill>
            <a:srgbClr val="0891B2"/>
          </a:solidFill>
          <a:ln/>
        </p:spPr>
      </p:sp>
      <p:sp>
        <p:nvSpPr>
          <p:cNvPr id="24" name="Text 22"/>
          <p:cNvSpPr/>
          <p:nvPr/>
        </p:nvSpPr>
        <p:spPr>
          <a:xfrm>
            <a:off x="6793992" y="4096512"/>
            <a:ext cx="685800" cy="365760"/>
          </a:xfrm>
          <a:prstGeom prst="rect">
            <a:avLst/>
          </a:prstGeom>
          <a:noFill/>
          <a:ln/>
        </p:spPr>
        <p:txBody>
          <a:bodyPr wrap="square" lIns="0" tIns="0" rIns="0" bIns="0" rtlCol="0" anchor="ctr"/>
          <a:lstStyle/>
          <a:p>
            <a:pPr indent="0" marL="0">
              <a:buNone/>
            </a:pPr>
            <a:r>
              <a:rPr lang="en-US" sz="1100" dirty="0">
                <a:solidFill>
                  <a:srgbClr val="5E5A80"/>
                </a:solidFill>
                <a:latin typeface="Calibri" pitchFamily="34" charset="0"/>
                <a:ea typeface="Calibri" pitchFamily="34" charset="-122"/>
                <a:cs typeface="Calibri" pitchFamily="34" charset="-120"/>
              </a:rPr>
              <a:t>1 %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L'INTUITION</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Le point contre-intuitif : l'émergence</a:t>
            </a:r>
            <a:endParaRPr lang="en-US" sz="2600" dirty="0"/>
          </a:p>
        </p:txBody>
      </p:sp>
      <p:sp>
        <p:nvSpPr>
          <p:cNvPr id="4" name="Shape 2"/>
          <p:cNvSpPr/>
          <p:nvPr/>
        </p:nvSpPr>
        <p:spPr>
          <a:xfrm>
            <a:off x="457200" y="1234440"/>
            <a:ext cx="4023360" cy="356616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5" name="Shape 3"/>
          <p:cNvSpPr/>
          <p:nvPr/>
        </p:nvSpPr>
        <p:spPr>
          <a:xfrm>
            <a:off x="457200" y="1234440"/>
            <a:ext cx="64008" cy="3566160"/>
          </a:xfrm>
          <a:prstGeom prst="rect">
            <a:avLst/>
          </a:prstGeom>
          <a:solidFill>
            <a:srgbClr val="6D28D9"/>
          </a:solidFill>
          <a:ln/>
        </p:spPr>
      </p:sp>
      <p:sp>
        <p:nvSpPr>
          <p:cNvPr id="6" name="Text 4"/>
          <p:cNvSpPr/>
          <p:nvPr/>
        </p:nvSpPr>
        <p:spPr>
          <a:xfrm>
            <a:off x="731520" y="1463040"/>
            <a:ext cx="3474720" cy="365760"/>
          </a:xfrm>
          <a:prstGeom prst="rect">
            <a:avLst/>
          </a:prstGeom>
          <a:noFill/>
          <a:ln/>
        </p:spPr>
        <p:txBody>
          <a:bodyPr wrap="square" lIns="0" tIns="0" rIns="0" bIns="0" rtlCol="0" anchor="ctr"/>
          <a:lstStyle/>
          <a:p>
            <a:pPr indent="0" marL="0">
              <a:buNone/>
            </a:pPr>
            <a:r>
              <a:rPr lang="en-US" sz="1600" b="1" dirty="0">
                <a:solidFill>
                  <a:srgbClr val="6D28D9"/>
                </a:solidFill>
                <a:latin typeface="Trebuchet MS" pitchFamily="34" charset="0"/>
                <a:ea typeface="Trebuchet MS" pitchFamily="34" charset="-122"/>
                <a:cs typeface="Trebuchet MS" pitchFamily="34" charset="-120"/>
              </a:rPr>
              <a:t>Ce qu'on lui apprend</a:t>
            </a:r>
            <a:endParaRPr lang="en-US" sz="1600" dirty="0"/>
          </a:p>
        </p:txBody>
      </p:sp>
      <p:sp>
        <p:nvSpPr>
          <p:cNvPr id="7" name="Text 5"/>
          <p:cNvSpPr/>
          <p:nvPr/>
        </p:nvSpPr>
        <p:spPr>
          <a:xfrm>
            <a:off x="731520" y="1965960"/>
            <a:ext cx="3474720" cy="2377440"/>
          </a:xfrm>
          <a:prstGeom prst="rect">
            <a:avLst/>
          </a:prstGeom>
          <a:noFill/>
          <a:ln/>
        </p:spPr>
        <p:txBody>
          <a:bodyPr wrap="square" rtlCol="0" anchor="t"/>
          <a:lstStyle/>
          <a:p>
            <a:pPr marL="342900" indent="-342900">
              <a:spcAft>
                <a:spcPts val="1000"/>
              </a:spcAft>
              <a:buSzPct val="100000"/>
              <a:buChar char="•"/>
            </a:pPr>
            <a:r>
              <a:rPr lang="en-US" sz="1350" dirty="0">
                <a:solidFill>
                  <a:srgbClr val="201D3A"/>
                </a:solidFill>
                <a:latin typeface="Calibri" pitchFamily="34" charset="0"/>
                <a:ea typeface="Calibri" pitchFamily="34" charset="-122"/>
                <a:cs typeface="Calibri" pitchFamily="34" charset="-120"/>
              </a:rPr>
              <a:t>Une seule tâche : prédire le token suivant sur des trillions d'exemples.</a:t>
            </a:r>
            <a:endParaRPr lang="en-US" sz="1350" dirty="0"/>
          </a:p>
          <a:p>
            <a:pPr marL="342900" indent="-342900">
              <a:spcAft>
                <a:spcPts val="1000"/>
              </a:spcAft>
              <a:buSzPct val="100000"/>
              <a:buChar char="•"/>
            </a:pPr>
            <a:r>
              <a:rPr lang="en-US" sz="1350" dirty="0">
                <a:solidFill>
                  <a:srgbClr val="201D3A"/>
                </a:solidFill>
                <a:latin typeface="Calibri" pitchFamily="34" charset="0"/>
                <a:ea typeface="Calibri" pitchFamily="34" charset="-122"/>
                <a:cs typeface="Calibri" pitchFamily="34" charset="-120"/>
              </a:rPr>
              <a:t>Aucune règle écrite à la main, aucun « si question X alors réponse Y ».</a:t>
            </a:r>
            <a:endParaRPr lang="en-US" sz="1350" dirty="0"/>
          </a:p>
        </p:txBody>
      </p:sp>
      <p:sp>
        <p:nvSpPr>
          <p:cNvPr id="8" name="Shape 6"/>
          <p:cNvSpPr/>
          <p:nvPr/>
        </p:nvSpPr>
        <p:spPr>
          <a:xfrm>
            <a:off x="4663440" y="1234440"/>
            <a:ext cx="4023360" cy="356616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9" name="Shape 7"/>
          <p:cNvSpPr/>
          <p:nvPr/>
        </p:nvSpPr>
        <p:spPr>
          <a:xfrm>
            <a:off x="4663440" y="1234440"/>
            <a:ext cx="64008" cy="3566160"/>
          </a:xfrm>
          <a:prstGeom prst="rect">
            <a:avLst/>
          </a:prstGeom>
          <a:solidFill>
            <a:srgbClr val="6D28D9"/>
          </a:solidFill>
          <a:ln/>
        </p:spPr>
      </p:sp>
      <p:sp>
        <p:nvSpPr>
          <p:cNvPr id="10" name="Text 8"/>
          <p:cNvSpPr/>
          <p:nvPr/>
        </p:nvSpPr>
        <p:spPr>
          <a:xfrm>
            <a:off x="4937760" y="1463040"/>
            <a:ext cx="3474720" cy="365760"/>
          </a:xfrm>
          <a:prstGeom prst="rect">
            <a:avLst/>
          </a:prstGeom>
          <a:noFill/>
          <a:ln/>
        </p:spPr>
        <p:txBody>
          <a:bodyPr wrap="square" lIns="0" tIns="0" rIns="0" bIns="0" rtlCol="0" anchor="ctr"/>
          <a:lstStyle/>
          <a:p>
            <a:pPr indent="0" marL="0">
              <a:buNone/>
            </a:pPr>
            <a:r>
              <a:rPr lang="en-US" sz="1600" b="1" dirty="0">
                <a:solidFill>
                  <a:srgbClr val="0891B2"/>
                </a:solidFill>
                <a:latin typeface="Trebuchet MS" pitchFamily="34" charset="0"/>
                <a:ea typeface="Trebuchet MS" pitchFamily="34" charset="-122"/>
                <a:cs typeface="Trebuchet MS" pitchFamily="34" charset="-120"/>
              </a:rPr>
              <a:t>Ce qui émerge</a:t>
            </a:r>
            <a:endParaRPr lang="en-US" sz="1600" dirty="0"/>
          </a:p>
        </p:txBody>
      </p:sp>
      <p:sp>
        <p:nvSpPr>
          <p:cNvPr id="11" name="Text 9"/>
          <p:cNvSpPr/>
          <p:nvPr/>
        </p:nvSpPr>
        <p:spPr>
          <a:xfrm>
            <a:off x="4937760" y="1965960"/>
            <a:ext cx="3474720" cy="2560320"/>
          </a:xfrm>
          <a:prstGeom prst="rect">
            <a:avLst/>
          </a:prstGeom>
          <a:noFill/>
          <a:ln/>
        </p:spPr>
        <p:txBody>
          <a:bodyPr wrap="square" rtlCol="0" anchor="t"/>
          <a:lstStyle/>
          <a:p>
            <a:pPr marL="342900" indent="-342900">
              <a:spcAft>
                <a:spcPts val="800"/>
              </a:spcAft>
              <a:buSzPct val="100000"/>
              <a:buChar char="•"/>
            </a:pPr>
            <a:r>
              <a:rPr lang="en-US" sz="1350" dirty="0">
                <a:solidFill>
                  <a:srgbClr val="201D3A"/>
                </a:solidFill>
                <a:latin typeface="Calibri" pitchFamily="34" charset="0"/>
                <a:ea typeface="Calibri" pitchFamily="34" charset="-122"/>
                <a:cs typeface="Calibri" pitchFamily="34" charset="-120"/>
              </a:rPr>
              <a:t>Grammaire et style dans des dizaines de langues</a:t>
            </a:r>
            <a:endParaRPr lang="en-US" sz="1350" dirty="0"/>
          </a:p>
          <a:p>
            <a:pPr marL="342900" indent="-342900">
              <a:spcAft>
                <a:spcPts val="800"/>
              </a:spcAft>
              <a:buSzPct val="100000"/>
              <a:buChar char="•"/>
            </a:pPr>
            <a:r>
              <a:rPr lang="en-US" sz="1350" dirty="0">
                <a:solidFill>
                  <a:srgbClr val="201D3A"/>
                </a:solidFill>
                <a:latin typeface="Calibri" pitchFamily="34" charset="0"/>
                <a:ea typeface="Calibri" pitchFamily="34" charset="-122"/>
                <a:cs typeface="Calibri" pitchFamily="34" charset="-120"/>
              </a:rPr>
              <a:t>Connaissances factuelles générales</a:t>
            </a:r>
            <a:endParaRPr lang="en-US" sz="1350" dirty="0"/>
          </a:p>
          <a:p>
            <a:pPr marL="342900" indent="-342900">
              <a:spcAft>
                <a:spcPts val="800"/>
              </a:spcAft>
              <a:buSzPct val="100000"/>
              <a:buChar char="•"/>
            </a:pPr>
            <a:r>
              <a:rPr lang="en-US" sz="1350" dirty="0">
                <a:solidFill>
                  <a:srgbClr val="201D3A"/>
                </a:solidFill>
                <a:latin typeface="Calibri" pitchFamily="34" charset="0"/>
                <a:ea typeface="Calibri" pitchFamily="34" charset="-122"/>
                <a:cs typeface="Calibri" pitchFamily="34" charset="-120"/>
              </a:rPr>
              <a:t>Raisonnement multi-étapes</a:t>
            </a:r>
            <a:endParaRPr lang="en-US" sz="1350" dirty="0"/>
          </a:p>
          <a:p>
            <a:pPr marL="342900" indent="-342900">
              <a:spcAft>
                <a:spcPts val="800"/>
              </a:spcAft>
              <a:buSzPct val="100000"/>
              <a:buChar char="•"/>
            </a:pPr>
            <a:r>
              <a:rPr lang="en-US" sz="1350" dirty="0">
                <a:solidFill>
                  <a:srgbClr val="201D3A"/>
                </a:solidFill>
                <a:latin typeface="Calibri" pitchFamily="34" charset="0"/>
                <a:ea typeface="Calibri" pitchFamily="34" charset="-122"/>
                <a:cs typeface="Calibri" pitchFamily="34" charset="-120"/>
              </a:rPr>
              <a:t>Écriture et relecture de code</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L'INTUITION</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Trois confusions à éliminer d'emblée</a:t>
            </a:r>
            <a:endParaRPr lang="en-US" sz="2600" dirty="0"/>
          </a:p>
        </p:txBody>
      </p:sp>
      <p:sp>
        <p:nvSpPr>
          <p:cNvPr id="4" name="Shape 2"/>
          <p:cNvSpPr/>
          <p:nvPr/>
        </p:nvSpPr>
        <p:spPr>
          <a:xfrm>
            <a:off x="457200" y="1325880"/>
            <a:ext cx="2697480" cy="329184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5" name="Shape 3"/>
          <p:cNvSpPr/>
          <p:nvPr/>
        </p:nvSpPr>
        <p:spPr>
          <a:xfrm>
            <a:off x="457200" y="1325880"/>
            <a:ext cx="64008" cy="3291840"/>
          </a:xfrm>
          <a:prstGeom prst="rect">
            <a:avLst/>
          </a:prstGeom>
          <a:solidFill>
            <a:srgbClr val="6D28D9"/>
          </a:solidFill>
          <a:ln/>
        </p:spPr>
      </p:sp>
      <p:sp>
        <p:nvSpPr>
          <p:cNvPr id="6" name="Shape 4"/>
          <p:cNvSpPr/>
          <p:nvPr/>
        </p:nvSpPr>
        <p:spPr>
          <a:xfrm>
            <a:off x="685800" y="1572768"/>
            <a:ext cx="457200" cy="457200"/>
          </a:xfrm>
          <a:prstGeom prst="ellipse">
            <a:avLst/>
          </a:prstGeom>
          <a:solidFill>
            <a:srgbClr val="B91C1C"/>
          </a:solidFill>
          <a:ln/>
        </p:spPr>
      </p:sp>
      <p:sp>
        <p:nvSpPr>
          <p:cNvPr id="7" name="Text 5"/>
          <p:cNvSpPr/>
          <p:nvPr/>
        </p:nvSpPr>
        <p:spPr>
          <a:xfrm>
            <a:off x="685800" y="1572768"/>
            <a:ext cx="457200" cy="457200"/>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a:t>
            </a:r>
            <a:endParaRPr lang="en-US" sz="1800" dirty="0"/>
          </a:p>
        </p:txBody>
      </p:sp>
      <p:sp>
        <p:nvSpPr>
          <p:cNvPr id="8" name="Text 6"/>
          <p:cNvSpPr/>
          <p:nvPr/>
        </p:nvSpPr>
        <p:spPr>
          <a:xfrm>
            <a:off x="685800" y="2194560"/>
            <a:ext cx="2286000" cy="685800"/>
          </a:xfrm>
          <a:prstGeom prst="rect">
            <a:avLst/>
          </a:prstGeom>
          <a:noFill/>
          <a:ln/>
        </p:spPr>
        <p:txBody>
          <a:bodyPr wrap="square" lIns="0" tIns="0" rIns="0" bIns="0" rtlCol="0" anchor="t"/>
          <a:lstStyle/>
          <a:p>
            <a:pPr indent="0" marL="0">
              <a:buNone/>
            </a:pPr>
            <a:r>
              <a:rPr lang="en-US" sz="1500" b="1" dirty="0">
                <a:solidFill>
                  <a:srgbClr val="201D3A"/>
                </a:solidFill>
                <a:latin typeface="Trebuchet MS" pitchFamily="34" charset="0"/>
                <a:ea typeface="Trebuchet MS" pitchFamily="34" charset="-122"/>
                <a:cs typeface="Trebuchet MS" pitchFamily="34" charset="-120"/>
              </a:rPr>
              <a:t>Pas une base de données</a:t>
            </a:r>
            <a:endParaRPr lang="en-US" sz="1500" dirty="0"/>
          </a:p>
        </p:txBody>
      </p:sp>
      <p:sp>
        <p:nvSpPr>
          <p:cNvPr id="9" name="Text 7"/>
          <p:cNvSpPr/>
          <p:nvPr/>
        </p:nvSpPr>
        <p:spPr>
          <a:xfrm>
            <a:off x="685800" y="2907792"/>
            <a:ext cx="2286000" cy="1554480"/>
          </a:xfrm>
          <a:prstGeom prst="rect">
            <a:avLst/>
          </a:prstGeom>
          <a:noFill/>
          <a:ln/>
        </p:spPr>
        <p:txBody>
          <a:bodyPr wrap="square" lIns="0" tIns="0" rIns="0" bIns="0" rtlCol="0" anchor="t"/>
          <a:lstStyle/>
          <a:p>
            <a:pPr indent="0" marL="0">
              <a:buNone/>
            </a:pPr>
            <a:r>
              <a:rPr lang="en-US" sz="1200" dirty="0">
                <a:solidFill>
                  <a:srgbClr val="5E5A80"/>
                </a:solidFill>
                <a:latin typeface="Calibri" pitchFamily="34" charset="0"/>
                <a:ea typeface="Calibri" pitchFamily="34" charset="-122"/>
                <a:cs typeface="Calibri" pitchFamily="34" charset="-120"/>
              </a:rPr>
              <a:t>Il ne stocke ni ne recopie de documents : les connaissances sont diluées dans les paramètres, sans source attachée.</a:t>
            </a:r>
            <a:endParaRPr lang="en-US" sz="1200" dirty="0"/>
          </a:p>
        </p:txBody>
      </p:sp>
      <p:sp>
        <p:nvSpPr>
          <p:cNvPr id="10" name="Shape 8"/>
          <p:cNvSpPr/>
          <p:nvPr/>
        </p:nvSpPr>
        <p:spPr>
          <a:xfrm>
            <a:off x="3364992" y="1325880"/>
            <a:ext cx="2697480" cy="329184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1" name="Shape 9"/>
          <p:cNvSpPr/>
          <p:nvPr/>
        </p:nvSpPr>
        <p:spPr>
          <a:xfrm>
            <a:off x="3364992" y="1325880"/>
            <a:ext cx="64008" cy="3291840"/>
          </a:xfrm>
          <a:prstGeom prst="rect">
            <a:avLst/>
          </a:prstGeom>
          <a:solidFill>
            <a:srgbClr val="6D28D9"/>
          </a:solidFill>
          <a:ln/>
        </p:spPr>
      </p:sp>
      <p:sp>
        <p:nvSpPr>
          <p:cNvPr id="12" name="Shape 10"/>
          <p:cNvSpPr/>
          <p:nvPr/>
        </p:nvSpPr>
        <p:spPr>
          <a:xfrm>
            <a:off x="3593592" y="1572768"/>
            <a:ext cx="457200" cy="457200"/>
          </a:xfrm>
          <a:prstGeom prst="ellipse">
            <a:avLst/>
          </a:prstGeom>
          <a:solidFill>
            <a:srgbClr val="B91C1C"/>
          </a:solidFill>
          <a:ln/>
        </p:spPr>
      </p:sp>
      <p:sp>
        <p:nvSpPr>
          <p:cNvPr id="13" name="Text 11"/>
          <p:cNvSpPr/>
          <p:nvPr/>
        </p:nvSpPr>
        <p:spPr>
          <a:xfrm>
            <a:off x="3593592" y="1572768"/>
            <a:ext cx="457200" cy="457200"/>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a:t>
            </a:r>
            <a:endParaRPr lang="en-US" sz="1800" dirty="0"/>
          </a:p>
        </p:txBody>
      </p:sp>
      <p:sp>
        <p:nvSpPr>
          <p:cNvPr id="14" name="Text 12"/>
          <p:cNvSpPr/>
          <p:nvPr/>
        </p:nvSpPr>
        <p:spPr>
          <a:xfrm>
            <a:off x="3593592" y="2194560"/>
            <a:ext cx="2286000" cy="685800"/>
          </a:xfrm>
          <a:prstGeom prst="rect">
            <a:avLst/>
          </a:prstGeom>
          <a:noFill/>
          <a:ln/>
        </p:spPr>
        <p:txBody>
          <a:bodyPr wrap="square" lIns="0" tIns="0" rIns="0" bIns="0" rtlCol="0" anchor="t"/>
          <a:lstStyle/>
          <a:p>
            <a:pPr indent="0" marL="0">
              <a:buNone/>
            </a:pPr>
            <a:r>
              <a:rPr lang="en-US" sz="1500" b="1" dirty="0">
                <a:solidFill>
                  <a:srgbClr val="201D3A"/>
                </a:solidFill>
                <a:latin typeface="Trebuchet MS" pitchFamily="34" charset="0"/>
                <a:ea typeface="Trebuchet MS" pitchFamily="34" charset="-122"/>
                <a:cs typeface="Trebuchet MS" pitchFamily="34" charset="-120"/>
              </a:rPr>
              <a:t>Pas un moteur de recherche</a:t>
            </a:r>
            <a:endParaRPr lang="en-US" sz="1500" dirty="0"/>
          </a:p>
        </p:txBody>
      </p:sp>
      <p:sp>
        <p:nvSpPr>
          <p:cNvPr id="15" name="Text 13"/>
          <p:cNvSpPr/>
          <p:nvPr/>
        </p:nvSpPr>
        <p:spPr>
          <a:xfrm>
            <a:off x="3593592" y="2907792"/>
            <a:ext cx="2286000" cy="1554480"/>
          </a:xfrm>
          <a:prstGeom prst="rect">
            <a:avLst/>
          </a:prstGeom>
          <a:noFill/>
          <a:ln/>
        </p:spPr>
        <p:txBody>
          <a:bodyPr wrap="square" lIns="0" tIns="0" rIns="0" bIns="0" rtlCol="0" anchor="t"/>
          <a:lstStyle/>
          <a:p>
            <a:pPr indent="0" marL="0">
              <a:buNone/>
            </a:pPr>
            <a:r>
              <a:rPr lang="en-US" sz="1200" dirty="0">
                <a:solidFill>
                  <a:srgbClr val="5E5A80"/>
                </a:solidFill>
                <a:latin typeface="Calibri" pitchFamily="34" charset="0"/>
                <a:ea typeface="Calibri" pitchFamily="34" charset="-122"/>
                <a:cs typeface="Calibri" pitchFamily="34" charset="-120"/>
              </a:rPr>
              <a:t>Sans outil externe, il ne consulte rien. Il génère depuis une mémoire figée à l'entraînement.</a:t>
            </a:r>
            <a:endParaRPr lang="en-US" sz="1200" dirty="0"/>
          </a:p>
        </p:txBody>
      </p:sp>
      <p:sp>
        <p:nvSpPr>
          <p:cNvPr id="16" name="Shape 14"/>
          <p:cNvSpPr/>
          <p:nvPr/>
        </p:nvSpPr>
        <p:spPr>
          <a:xfrm>
            <a:off x="6272784" y="1325880"/>
            <a:ext cx="2697480" cy="329184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7" name="Shape 15"/>
          <p:cNvSpPr/>
          <p:nvPr/>
        </p:nvSpPr>
        <p:spPr>
          <a:xfrm>
            <a:off x="6272784" y="1325880"/>
            <a:ext cx="64008" cy="3291840"/>
          </a:xfrm>
          <a:prstGeom prst="rect">
            <a:avLst/>
          </a:prstGeom>
          <a:solidFill>
            <a:srgbClr val="6D28D9"/>
          </a:solidFill>
          <a:ln/>
        </p:spPr>
      </p:sp>
      <p:sp>
        <p:nvSpPr>
          <p:cNvPr id="18" name="Shape 16"/>
          <p:cNvSpPr/>
          <p:nvPr/>
        </p:nvSpPr>
        <p:spPr>
          <a:xfrm>
            <a:off x="6501384" y="1572768"/>
            <a:ext cx="457200" cy="457200"/>
          </a:xfrm>
          <a:prstGeom prst="ellipse">
            <a:avLst/>
          </a:prstGeom>
          <a:solidFill>
            <a:srgbClr val="B91C1C"/>
          </a:solidFill>
          <a:ln/>
        </p:spPr>
      </p:sp>
      <p:sp>
        <p:nvSpPr>
          <p:cNvPr id="19" name="Text 17"/>
          <p:cNvSpPr/>
          <p:nvPr/>
        </p:nvSpPr>
        <p:spPr>
          <a:xfrm>
            <a:off x="6501384" y="1572768"/>
            <a:ext cx="457200" cy="457200"/>
          </a:xfrm>
          <a:prstGeom prst="rect">
            <a:avLst/>
          </a:prstGeom>
          <a:noFill/>
          <a:ln/>
        </p:spPr>
        <p:txBody>
          <a:bodyPr wrap="square" lIns="0" tIns="0" rIns="0" bIns="0" rtlCol="0" anchor="ctr"/>
          <a:lstStyle/>
          <a:p>
            <a:pPr algn="ctr" indent="0" marL="0">
              <a:buNone/>
            </a:pPr>
            <a:r>
              <a:rPr lang="en-US" sz="1800" b="1" dirty="0">
                <a:solidFill>
                  <a:srgbClr val="FFFFFF"/>
                </a:solidFill>
                <a:latin typeface="Trebuchet MS" pitchFamily="34" charset="0"/>
                <a:ea typeface="Trebuchet MS" pitchFamily="34" charset="-122"/>
                <a:cs typeface="Trebuchet MS" pitchFamily="34" charset="-120"/>
              </a:rPr>
              <a:t>✕</a:t>
            </a:r>
            <a:endParaRPr lang="en-US" sz="1800" dirty="0"/>
          </a:p>
        </p:txBody>
      </p:sp>
      <p:sp>
        <p:nvSpPr>
          <p:cNvPr id="20" name="Text 18"/>
          <p:cNvSpPr/>
          <p:nvPr/>
        </p:nvSpPr>
        <p:spPr>
          <a:xfrm>
            <a:off x="6501384" y="2194560"/>
            <a:ext cx="2286000" cy="685800"/>
          </a:xfrm>
          <a:prstGeom prst="rect">
            <a:avLst/>
          </a:prstGeom>
          <a:noFill/>
          <a:ln/>
        </p:spPr>
        <p:txBody>
          <a:bodyPr wrap="square" lIns="0" tIns="0" rIns="0" bIns="0" rtlCol="0" anchor="t"/>
          <a:lstStyle/>
          <a:p>
            <a:pPr indent="0" marL="0">
              <a:buNone/>
            </a:pPr>
            <a:r>
              <a:rPr lang="en-US" sz="1500" b="1" dirty="0">
                <a:solidFill>
                  <a:srgbClr val="201D3A"/>
                </a:solidFill>
                <a:latin typeface="Trebuchet MS" pitchFamily="34" charset="0"/>
                <a:ea typeface="Trebuchet MS" pitchFamily="34" charset="-122"/>
                <a:cs typeface="Trebuchet MS" pitchFamily="34" charset="-120"/>
              </a:rPr>
              <a:t>Pas un programme à règles</a:t>
            </a:r>
            <a:endParaRPr lang="en-US" sz="1500" dirty="0"/>
          </a:p>
        </p:txBody>
      </p:sp>
      <p:sp>
        <p:nvSpPr>
          <p:cNvPr id="21" name="Text 19"/>
          <p:cNvSpPr/>
          <p:nvPr/>
        </p:nvSpPr>
        <p:spPr>
          <a:xfrm>
            <a:off x="6501384" y="2907792"/>
            <a:ext cx="2286000" cy="1554480"/>
          </a:xfrm>
          <a:prstGeom prst="rect">
            <a:avLst/>
          </a:prstGeom>
          <a:noFill/>
          <a:ln/>
        </p:spPr>
        <p:txBody>
          <a:bodyPr wrap="square" lIns="0" tIns="0" rIns="0" bIns="0" rtlCol="0" anchor="t"/>
          <a:lstStyle/>
          <a:p>
            <a:pPr indent="0" marL="0">
              <a:buNone/>
            </a:pPr>
            <a:r>
              <a:rPr lang="en-US" sz="1200" dirty="0">
                <a:solidFill>
                  <a:srgbClr val="5E5A80"/>
                </a:solidFill>
                <a:latin typeface="Calibri" pitchFamily="34" charset="0"/>
                <a:ea typeface="Calibri" pitchFamily="34" charset="-122"/>
                <a:cs typeface="Calibri" pitchFamily="34" charset="-120"/>
              </a:rPr>
              <a:t>Aucun arbre de décision écrit par un humain : une énorme fonction mathématique apprise.</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914400"/>
            <a:ext cx="2926080" cy="1737360"/>
          </a:xfrm>
          <a:prstGeom prst="rect">
            <a:avLst/>
          </a:prstGeom>
          <a:noFill/>
          <a:ln/>
        </p:spPr>
        <p:txBody>
          <a:bodyPr wrap="square" lIns="0" tIns="0" rIns="0" bIns="0" rtlCol="0" anchor="ctr"/>
          <a:lstStyle/>
          <a:p>
            <a:pPr indent="0" marL="0">
              <a:buNone/>
            </a:pPr>
            <a:r>
              <a:rPr lang="en-US" sz="12000" b="1" dirty="0">
                <a:solidFill>
                  <a:srgbClr val="6D28D9"/>
                </a:solidFill>
                <a:latin typeface="Trebuchet MS" pitchFamily="34" charset="0"/>
                <a:ea typeface="Trebuchet MS" pitchFamily="34" charset="-122"/>
                <a:cs typeface="Trebuchet MS" pitchFamily="34" charset="-120"/>
              </a:rPr>
              <a:t>02</a:t>
            </a:r>
            <a:endParaRPr lang="en-US" sz="12000" dirty="0"/>
          </a:p>
        </p:txBody>
      </p:sp>
      <p:sp>
        <p:nvSpPr>
          <p:cNvPr id="3" name="Shape 1"/>
          <p:cNvSpPr/>
          <p:nvPr/>
        </p:nvSpPr>
        <p:spPr>
          <a:xfrm>
            <a:off x="7818120" y="-777240"/>
            <a:ext cx="2194560" cy="2194560"/>
          </a:xfrm>
          <a:prstGeom prst="ellipse">
            <a:avLst/>
          </a:prstGeom>
          <a:solidFill>
            <a:srgbClr val="6D28D9">
              <a:alpha val="28000"/>
            </a:srgbClr>
          </a:solidFill>
          <a:ln/>
        </p:spPr>
      </p:sp>
      <p:sp>
        <p:nvSpPr>
          <p:cNvPr id="4" name="Shape 2"/>
          <p:cNvSpPr/>
          <p:nvPr/>
        </p:nvSpPr>
        <p:spPr>
          <a:xfrm>
            <a:off x="8458200" y="4160520"/>
            <a:ext cx="1554480" cy="1554480"/>
          </a:xfrm>
          <a:prstGeom prst="ellipse">
            <a:avLst/>
          </a:prstGeom>
          <a:solidFill>
            <a:srgbClr val="0891B2">
              <a:alpha val="28000"/>
            </a:srgbClr>
          </a:solidFill>
          <a:ln/>
        </p:spPr>
      </p:sp>
      <p:sp>
        <p:nvSpPr>
          <p:cNvPr id="5" name="Text 3"/>
          <p:cNvSpPr/>
          <p:nvPr/>
        </p:nvSpPr>
        <p:spPr>
          <a:xfrm>
            <a:off x="548640" y="2743200"/>
            <a:ext cx="8046720" cy="777240"/>
          </a:xfrm>
          <a:prstGeom prst="rect">
            <a:avLst/>
          </a:prstGeom>
          <a:noFill/>
          <a:ln/>
        </p:spPr>
        <p:txBody>
          <a:bodyPr wrap="square" lIns="0" tIns="0" rIns="0" bIns="0" rtlCol="0" anchor="ctr"/>
          <a:lstStyle/>
          <a:p>
            <a:pPr indent="0" marL="0">
              <a:buNone/>
            </a:pPr>
            <a:r>
              <a:rPr lang="en-US" sz="4000" b="1" dirty="0">
                <a:solidFill>
                  <a:srgbClr val="EAE8FF"/>
                </a:solidFill>
                <a:latin typeface="Trebuchet MS" pitchFamily="34" charset="0"/>
                <a:ea typeface="Trebuchet MS" pitchFamily="34" charset="-122"/>
                <a:cs typeface="Trebuchet MS" pitchFamily="34" charset="-120"/>
              </a:rPr>
              <a:t>La mécanique</a:t>
            </a:r>
            <a:endParaRPr lang="en-US" sz="4000" dirty="0"/>
          </a:p>
        </p:txBody>
      </p:sp>
      <p:sp>
        <p:nvSpPr>
          <p:cNvPr id="6" name="Text 4"/>
          <p:cNvSpPr/>
          <p:nvPr/>
        </p:nvSpPr>
        <p:spPr>
          <a:xfrm>
            <a:off x="548640" y="3566160"/>
            <a:ext cx="7498080" cy="822960"/>
          </a:xfrm>
          <a:prstGeom prst="rect">
            <a:avLst/>
          </a:prstGeom>
          <a:noFill/>
          <a:ln/>
        </p:spPr>
        <p:txBody>
          <a:bodyPr wrap="square" lIns="0" tIns="0" rIns="0" bIns="0" rtlCol="0" anchor="ctr"/>
          <a:lstStyle/>
          <a:p>
            <a:pPr indent="0" marL="0">
              <a:buNone/>
            </a:pPr>
            <a:r>
              <a:rPr lang="en-US" sz="1700" dirty="0">
                <a:solidFill>
                  <a:srgbClr val="B9B3E6"/>
                </a:solidFill>
                <a:latin typeface="Calibri" pitchFamily="34" charset="0"/>
                <a:ea typeface="Calibri" pitchFamily="34" charset="-122"/>
                <a:cs typeface="Calibri" pitchFamily="34" charset="-120"/>
              </a:rPr>
              <a:t>Paramètres, distributions de probabilité et génération token par token.</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82880"/>
            <a:ext cx="8229600" cy="256032"/>
          </a:xfrm>
          <a:prstGeom prst="rect">
            <a:avLst/>
          </a:prstGeom>
          <a:noFill/>
          <a:ln/>
        </p:spPr>
        <p:txBody>
          <a:bodyPr wrap="square" lIns="0" tIns="0" rIns="0" bIns="0" rtlCol="0" anchor="t"/>
          <a:lstStyle/>
          <a:p>
            <a:pPr indent="0" marL="0">
              <a:buNone/>
            </a:pPr>
            <a:r>
              <a:rPr lang="en-US" sz="1200" b="1" spc="300" kern="0" dirty="0">
                <a:solidFill>
                  <a:srgbClr val="0891B2"/>
                </a:solidFill>
                <a:latin typeface="Trebuchet MS" pitchFamily="34" charset="0"/>
                <a:ea typeface="Trebuchet MS" pitchFamily="34" charset="-122"/>
                <a:cs typeface="Trebuchet MS" pitchFamily="34" charset="-120"/>
              </a:rPr>
              <a:t>LA MÉCANIQUE</a:t>
            </a:r>
            <a:endParaRPr lang="en-US" sz="1200" dirty="0"/>
          </a:p>
        </p:txBody>
      </p:sp>
      <p:sp>
        <p:nvSpPr>
          <p:cNvPr id="3" name="Text 1"/>
          <p:cNvSpPr/>
          <p:nvPr/>
        </p:nvSpPr>
        <p:spPr>
          <a:xfrm>
            <a:off x="457200" y="475488"/>
            <a:ext cx="8229600" cy="548640"/>
          </a:xfrm>
          <a:prstGeom prst="rect">
            <a:avLst/>
          </a:prstGeom>
          <a:noFill/>
          <a:ln/>
        </p:spPr>
        <p:txBody>
          <a:bodyPr wrap="square" lIns="0" tIns="0" rIns="0" bIns="0" rtlCol="0" anchor="t"/>
          <a:lstStyle/>
          <a:p>
            <a:pPr indent="0" marL="0">
              <a:buNone/>
            </a:pPr>
            <a:r>
              <a:rPr lang="en-US" sz="2600" b="1" dirty="0">
                <a:solidFill>
                  <a:srgbClr val="201D3A"/>
                </a:solidFill>
                <a:latin typeface="Trebuchet MS" pitchFamily="34" charset="0"/>
                <a:ea typeface="Trebuchet MS" pitchFamily="34" charset="-122"/>
                <a:cs typeface="Trebuchet MS" pitchFamily="34" charset="-120"/>
              </a:rPr>
              <a:t>Des nombres, rien que des nombres</a:t>
            </a:r>
            <a:endParaRPr lang="en-US" sz="2600" dirty="0"/>
          </a:p>
        </p:txBody>
      </p:sp>
      <p:sp>
        <p:nvSpPr>
          <p:cNvPr id="4" name="Text 2"/>
          <p:cNvSpPr/>
          <p:nvPr/>
        </p:nvSpPr>
        <p:spPr>
          <a:xfrm>
            <a:off x="457200" y="1188720"/>
            <a:ext cx="8229600" cy="868680"/>
          </a:xfrm>
          <a:prstGeom prst="rect">
            <a:avLst/>
          </a:prstGeom>
          <a:noFill/>
          <a:ln/>
        </p:spPr>
        <p:txBody>
          <a:bodyPr wrap="square" lIns="0" tIns="0" rIns="0" bIns="0" rtlCol="0" anchor="ctr"/>
          <a:lstStyle/>
          <a:p>
            <a:pPr indent="0" marL="0">
              <a:buNone/>
            </a:pPr>
            <a:r>
              <a:rPr lang="en-US" sz="1500" dirty="0">
                <a:solidFill>
                  <a:srgbClr val="201D3A"/>
                </a:solidFill>
                <a:latin typeface="Calibri" pitchFamily="34" charset="0"/>
                <a:ea typeface="Calibri" pitchFamily="34" charset="-122"/>
                <a:cs typeface="Calibri" pitchFamily="34" charset="-120"/>
              </a:rPr>
              <a:t>Un LLM est un réseau de neurones : des matrices de paramètres ajustés pendant l'entraînement. Le texte entre sous forme de tokens, traverse le réseau, et il en sort une distribution de probabilité sur le vocabulaire.</a:t>
            </a:r>
            <a:endParaRPr lang="en-US" sz="1500" dirty="0"/>
          </a:p>
        </p:txBody>
      </p:sp>
      <p:sp>
        <p:nvSpPr>
          <p:cNvPr id="5" name="Shape 3"/>
          <p:cNvSpPr/>
          <p:nvPr/>
        </p:nvSpPr>
        <p:spPr>
          <a:xfrm>
            <a:off x="457200" y="2331720"/>
            <a:ext cx="2697480" cy="210312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6" name="Shape 4"/>
          <p:cNvSpPr/>
          <p:nvPr/>
        </p:nvSpPr>
        <p:spPr>
          <a:xfrm>
            <a:off x="457200" y="2331720"/>
            <a:ext cx="64008" cy="2103120"/>
          </a:xfrm>
          <a:prstGeom prst="rect">
            <a:avLst/>
          </a:prstGeom>
          <a:solidFill>
            <a:srgbClr val="6D28D9"/>
          </a:solidFill>
          <a:ln/>
        </p:spPr>
      </p:sp>
      <p:sp>
        <p:nvSpPr>
          <p:cNvPr id="7" name="Text 5"/>
          <p:cNvSpPr/>
          <p:nvPr/>
        </p:nvSpPr>
        <p:spPr>
          <a:xfrm>
            <a:off x="640080" y="2606040"/>
            <a:ext cx="2377440" cy="731520"/>
          </a:xfrm>
          <a:prstGeom prst="rect">
            <a:avLst/>
          </a:prstGeom>
          <a:noFill/>
          <a:ln/>
        </p:spPr>
        <p:txBody>
          <a:bodyPr wrap="square" lIns="0" tIns="0" rIns="0" bIns="0" rtlCol="0" anchor="t"/>
          <a:lstStyle/>
          <a:p>
            <a:pPr indent="0" marL="0">
              <a:buNone/>
            </a:pPr>
            <a:r>
              <a:rPr lang="en-US" sz="3400" b="1" dirty="0">
                <a:solidFill>
                  <a:srgbClr val="6D28D9"/>
                </a:solidFill>
                <a:latin typeface="Trebuchet MS" pitchFamily="34" charset="0"/>
                <a:ea typeface="Trebuchet MS" pitchFamily="34" charset="-122"/>
                <a:cs typeface="Trebuchet MS" pitchFamily="34" charset="-120"/>
              </a:rPr>
              <a:t>10⁹–10¹¹</a:t>
            </a:r>
            <a:endParaRPr lang="en-US" sz="3400" dirty="0"/>
          </a:p>
        </p:txBody>
      </p:sp>
      <p:sp>
        <p:nvSpPr>
          <p:cNvPr id="8" name="Text 6"/>
          <p:cNvSpPr/>
          <p:nvPr/>
        </p:nvSpPr>
        <p:spPr>
          <a:xfrm>
            <a:off x="640080" y="3456432"/>
            <a:ext cx="2377440" cy="777240"/>
          </a:xfrm>
          <a:prstGeom prst="rect">
            <a:avLst/>
          </a:prstGeom>
          <a:noFill/>
          <a:ln/>
        </p:spPr>
        <p:txBody>
          <a:bodyPr wrap="square" lIns="0" tIns="0" rIns="0" bIns="0" rtlCol="0" anchor="t"/>
          <a:lstStyle/>
          <a:p>
            <a:pPr indent="0" marL="0">
              <a:buNone/>
            </a:pPr>
            <a:r>
              <a:rPr lang="en-US" sz="1250" dirty="0">
                <a:solidFill>
                  <a:srgbClr val="5E5A80"/>
                </a:solidFill>
                <a:latin typeface="Calibri" pitchFamily="34" charset="0"/>
                <a:ea typeface="Calibri" pitchFamily="34" charset="-122"/>
                <a:cs typeface="Calibri" pitchFamily="34" charset="-120"/>
              </a:rPr>
              <a:t>paramètres dans les modèles actuels</a:t>
            </a:r>
            <a:endParaRPr lang="en-US" sz="1250" dirty="0"/>
          </a:p>
        </p:txBody>
      </p:sp>
      <p:sp>
        <p:nvSpPr>
          <p:cNvPr id="9" name="Shape 7"/>
          <p:cNvSpPr/>
          <p:nvPr/>
        </p:nvSpPr>
        <p:spPr>
          <a:xfrm>
            <a:off x="3364992" y="2331720"/>
            <a:ext cx="2697480" cy="210312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0" name="Shape 8"/>
          <p:cNvSpPr/>
          <p:nvPr/>
        </p:nvSpPr>
        <p:spPr>
          <a:xfrm>
            <a:off x="3364992" y="2331720"/>
            <a:ext cx="64008" cy="2103120"/>
          </a:xfrm>
          <a:prstGeom prst="rect">
            <a:avLst/>
          </a:prstGeom>
          <a:solidFill>
            <a:srgbClr val="6D28D9"/>
          </a:solidFill>
          <a:ln/>
        </p:spPr>
      </p:sp>
      <p:sp>
        <p:nvSpPr>
          <p:cNvPr id="11" name="Text 9"/>
          <p:cNvSpPr/>
          <p:nvPr/>
        </p:nvSpPr>
        <p:spPr>
          <a:xfrm>
            <a:off x="3547872" y="2606040"/>
            <a:ext cx="2377440" cy="731520"/>
          </a:xfrm>
          <a:prstGeom prst="rect">
            <a:avLst/>
          </a:prstGeom>
          <a:noFill/>
          <a:ln/>
        </p:spPr>
        <p:txBody>
          <a:bodyPr wrap="square" lIns="0" tIns="0" rIns="0" bIns="0" rtlCol="0" anchor="t"/>
          <a:lstStyle/>
          <a:p>
            <a:pPr indent="0" marL="0">
              <a:buNone/>
            </a:pPr>
            <a:r>
              <a:rPr lang="en-US" sz="3400" b="1" dirty="0">
                <a:solidFill>
                  <a:srgbClr val="0891B2"/>
                </a:solidFill>
                <a:latin typeface="Trebuchet MS" pitchFamily="34" charset="0"/>
                <a:ea typeface="Trebuchet MS" pitchFamily="34" charset="-122"/>
                <a:cs typeface="Trebuchet MS" pitchFamily="34" charset="-120"/>
              </a:rPr>
              <a:t>10¹³+</a:t>
            </a:r>
            <a:endParaRPr lang="en-US" sz="3400" dirty="0"/>
          </a:p>
        </p:txBody>
      </p:sp>
      <p:sp>
        <p:nvSpPr>
          <p:cNvPr id="12" name="Text 10"/>
          <p:cNvSpPr/>
          <p:nvPr/>
        </p:nvSpPr>
        <p:spPr>
          <a:xfrm>
            <a:off x="3547872" y="3456432"/>
            <a:ext cx="2377440" cy="777240"/>
          </a:xfrm>
          <a:prstGeom prst="rect">
            <a:avLst/>
          </a:prstGeom>
          <a:noFill/>
          <a:ln/>
        </p:spPr>
        <p:txBody>
          <a:bodyPr wrap="square" lIns="0" tIns="0" rIns="0" bIns="0" rtlCol="0" anchor="t"/>
          <a:lstStyle/>
          <a:p>
            <a:pPr indent="0" marL="0">
              <a:buNone/>
            </a:pPr>
            <a:r>
              <a:rPr lang="en-US" sz="1250" dirty="0">
                <a:solidFill>
                  <a:srgbClr val="5E5A80"/>
                </a:solidFill>
                <a:latin typeface="Calibri" pitchFamily="34" charset="0"/>
                <a:ea typeface="Calibri" pitchFamily="34" charset="-122"/>
                <a:cs typeface="Calibri" pitchFamily="34" charset="-120"/>
              </a:rPr>
              <a:t>tokens lus au pré-entraînement</a:t>
            </a:r>
            <a:endParaRPr lang="en-US" sz="1250" dirty="0"/>
          </a:p>
        </p:txBody>
      </p:sp>
      <p:sp>
        <p:nvSpPr>
          <p:cNvPr id="13" name="Shape 11"/>
          <p:cNvSpPr/>
          <p:nvPr/>
        </p:nvSpPr>
        <p:spPr>
          <a:xfrm>
            <a:off x="6272784" y="2331720"/>
            <a:ext cx="2697480" cy="2103120"/>
          </a:xfrm>
          <a:prstGeom prst="rect">
            <a:avLst/>
          </a:prstGeom>
          <a:solidFill>
            <a:srgbClr val="FFFFFF"/>
          </a:solidFill>
          <a:ln w="9525">
            <a:solidFill>
              <a:srgbClr val="E4E1F5"/>
            </a:solidFill>
            <a:prstDash val="solid"/>
          </a:ln>
          <a:effectLst>
            <a:outerShdw sx="100000" sy="100000" kx="0" ky="0" algn="bl" rotWithShape="0" blurRad="101600" dist="38100" dir="8100000">
              <a:srgbClr val="2A1A55">
                <a:alpha val="18000"/>
              </a:srgbClr>
            </a:outerShdw>
          </a:effectLst>
        </p:spPr>
      </p:sp>
      <p:sp>
        <p:nvSpPr>
          <p:cNvPr id="14" name="Shape 12"/>
          <p:cNvSpPr/>
          <p:nvPr/>
        </p:nvSpPr>
        <p:spPr>
          <a:xfrm>
            <a:off x="6272784" y="2331720"/>
            <a:ext cx="64008" cy="2103120"/>
          </a:xfrm>
          <a:prstGeom prst="rect">
            <a:avLst/>
          </a:prstGeom>
          <a:solidFill>
            <a:srgbClr val="6D28D9"/>
          </a:solidFill>
          <a:ln/>
        </p:spPr>
      </p:sp>
      <p:sp>
        <p:nvSpPr>
          <p:cNvPr id="15" name="Text 13"/>
          <p:cNvSpPr/>
          <p:nvPr/>
        </p:nvSpPr>
        <p:spPr>
          <a:xfrm>
            <a:off x="6455664" y="2606040"/>
            <a:ext cx="2377440" cy="731520"/>
          </a:xfrm>
          <a:prstGeom prst="rect">
            <a:avLst/>
          </a:prstGeom>
          <a:noFill/>
          <a:ln/>
        </p:spPr>
        <p:txBody>
          <a:bodyPr wrap="square" lIns="0" tIns="0" rIns="0" bIns="0" rtlCol="0" anchor="t"/>
          <a:lstStyle/>
          <a:p>
            <a:pPr indent="0" marL="0">
              <a:buNone/>
            </a:pPr>
            <a:r>
              <a:rPr lang="en-US" sz="3400" b="1" dirty="0">
                <a:solidFill>
                  <a:srgbClr val="6D28D9"/>
                </a:solidFill>
                <a:latin typeface="Trebuchet MS" pitchFamily="34" charset="0"/>
                <a:ea typeface="Trebuchet MS" pitchFamily="34" charset="-122"/>
                <a:cs typeface="Trebuchet MS" pitchFamily="34" charset="-120"/>
              </a:rPr>
              <a:t>~100 k</a:t>
            </a:r>
            <a:endParaRPr lang="en-US" sz="3400" dirty="0"/>
          </a:p>
        </p:txBody>
      </p:sp>
      <p:sp>
        <p:nvSpPr>
          <p:cNvPr id="16" name="Text 14"/>
          <p:cNvSpPr/>
          <p:nvPr/>
        </p:nvSpPr>
        <p:spPr>
          <a:xfrm>
            <a:off x="6455664" y="3456432"/>
            <a:ext cx="2377440" cy="777240"/>
          </a:xfrm>
          <a:prstGeom prst="rect">
            <a:avLst/>
          </a:prstGeom>
          <a:noFill/>
          <a:ln/>
        </p:spPr>
        <p:txBody>
          <a:bodyPr wrap="square" lIns="0" tIns="0" rIns="0" bIns="0" rtlCol="0" anchor="t"/>
          <a:lstStyle/>
          <a:p>
            <a:pPr indent="0" marL="0">
              <a:buNone/>
            </a:pPr>
            <a:r>
              <a:rPr lang="en-US" sz="1250" dirty="0">
                <a:solidFill>
                  <a:srgbClr val="5E5A80"/>
                </a:solidFill>
                <a:latin typeface="Calibri" pitchFamily="34" charset="0"/>
                <a:ea typeface="Calibri" pitchFamily="34" charset="-122"/>
                <a:cs typeface="Calibri" pitchFamily="34" charset="-120"/>
              </a:rPr>
              <a:t>tokens dans le vocabulaire type</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 Qu'est-ce qu'un LLM ?</dc:title>
  <dc:subject>PptxGenJS Presentation</dc:subject>
  <dc:creator>Abraham — INSSE</dc:creator>
  <cp:lastModifiedBy>Abraham — INSSE</cp:lastModifiedBy>
  <cp:revision>1</cp:revision>
  <dcterms:created xsi:type="dcterms:W3CDTF">2026-06-12T18:03:20Z</dcterms:created>
  <dcterms:modified xsi:type="dcterms:W3CDTF">2026-06-12T18:03:20Z</dcterms:modified>
</cp:coreProperties>
</file>